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357" r:id="rId2"/>
    <p:sldId id="404" r:id="rId3"/>
    <p:sldId id="387" r:id="rId4"/>
    <p:sldId id="400" r:id="rId5"/>
    <p:sldId id="403" r:id="rId6"/>
    <p:sldId id="392" r:id="rId7"/>
    <p:sldId id="389" r:id="rId8"/>
    <p:sldId id="391" r:id="rId9"/>
    <p:sldId id="393" r:id="rId10"/>
    <p:sldId id="375" r:id="rId1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7468" userDrawn="1">
          <p15:clr>
            <a:srgbClr val="A4A3A4"/>
          </p15:clr>
        </p15:guide>
        <p15:guide id="3" pos="212" userDrawn="1">
          <p15:clr>
            <a:srgbClr val="A4A3A4"/>
          </p15:clr>
        </p15:guide>
        <p15:guide id="5" orient="horz" pos="4110" userDrawn="1">
          <p15:clr>
            <a:srgbClr val="A4A3A4"/>
          </p15:clr>
        </p15:guide>
        <p15:guide id="6" orient="horz" pos="164" userDrawn="1">
          <p15:clr>
            <a:srgbClr val="A4A3A4"/>
          </p15:clr>
        </p15:guide>
        <p15:guide id="10" pos="7287" userDrawn="1">
          <p15:clr>
            <a:srgbClr val="A4A3A4"/>
          </p15:clr>
        </p15:guide>
        <p15:guide id="11" pos="393" userDrawn="1">
          <p15:clr>
            <a:srgbClr val="A4A3A4"/>
          </p15:clr>
        </p15:guide>
        <p15:guide id="12" pos="3840" userDrawn="1">
          <p15:clr>
            <a:srgbClr val="A4A3A4"/>
          </p15:clr>
        </p15:guide>
        <p15:guide id="13" orient="horz" pos="2160" userDrawn="1">
          <p15:clr>
            <a:srgbClr val="A4A3A4"/>
          </p15:clr>
        </p15:guide>
        <p15:guide id="14" orient="horz" pos="193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95"/>
    <a:srgbClr val="5B9BD5"/>
    <a:srgbClr val="BDD7EE"/>
    <a:srgbClr val="4A7FB0"/>
    <a:srgbClr val="00398E"/>
    <a:srgbClr val="0070C0"/>
    <a:srgbClr val="ADC6E5"/>
    <a:srgbClr val="203864"/>
    <a:srgbClr val="759A5C"/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9" autoAdjust="0"/>
    <p:restoredTop sz="94434" autoAdjust="0"/>
  </p:normalViewPr>
  <p:slideViewPr>
    <p:cSldViewPr>
      <p:cViewPr varScale="1">
        <p:scale>
          <a:sx n="68" d="100"/>
          <a:sy n="68" d="100"/>
        </p:scale>
        <p:origin x="48" y="1080"/>
      </p:cViewPr>
      <p:guideLst>
        <p:guide orient="horz" pos="255"/>
        <p:guide pos="7468"/>
        <p:guide pos="212"/>
        <p:guide orient="horz" pos="4110"/>
        <p:guide orient="horz" pos="164"/>
        <p:guide pos="7287"/>
        <p:guide pos="393"/>
        <p:guide pos="3840"/>
        <p:guide orient="horz" pos="2160"/>
        <p:guide orient="horz" pos="19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1692" y="7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ОДПУ отсутствует, рассчитано по нормативу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  <a:sp3d/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  <a:sp3d/>
            </c:spPr>
          </c:dPt>
          <c:dLbls>
            <c:dLbl>
              <c:idx val="0"/>
              <c:layout>
                <c:manualLayout>
                  <c:x val="0.10004044949014375"/>
                  <c:y val="2.8352169937946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61641427468868E-3"/>
                  <c:y val="-2.87294833723838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1.2778348312956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</c:v>
                </c:pt>
                <c:pt idx="1">
                  <c:v>354</c:v>
                </c:pt>
                <c:pt idx="2">
                  <c:v>399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Рассчитано по ОДПУ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9880654742413796E-3"/>
                  <c:y val="-7.39702026357615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632120233862258E-3"/>
                  <c:y val="3.80801487520483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799</c:v>
                </c:pt>
                <c:pt idx="1">
                  <c:v>92</c:v>
                </c:pt>
                <c:pt idx="2">
                  <c:v>891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ОДПУ есть и рассчитано по нормативу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0330209091761273"/>
                  <c:y val="-1.3097639325920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0790742588433504E-2"/>
                  <c:y val="-3.1280122189182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1325959969129983E-2"/>
                  <c:y val="-2.5556696625912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10</c:v>
                </c:pt>
                <c:pt idx="1">
                  <c:v>43</c:v>
                </c:pt>
                <c:pt idx="2">
                  <c:v>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699448656"/>
        <c:axId val="-699454096"/>
      </c:barChart>
      <c:catAx>
        <c:axId val="-699448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54096"/>
        <c:crosses val="autoZero"/>
        <c:auto val="1"/>
        <c:lblAlgn val="ctr"/>
        <c:lblOffset val="100"/>
        <c:noMultiLvlLbl val="0"/>
      </c:catAx>
      <c:valAx>
        <c:axId val="-699454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48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ОДПУ отсутствует, рассчитано по нормативу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3732242352799163E-2"/>
                  <c:y val="2.0775380784718033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2616414274689279E-3"/>
                  <c:y val="1.38650110041351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959213746861679E-16"/>
                  <c:y val="-4.25944943765205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341</c:v>
                </c:pt>
                <c:pt idx="2">
                  <c:v>345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Рассчитано по ОДПУ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7264240467724517E-3"/>
                  <c:y val="-2.443481801418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6596040572764775E-2"/>
                  <c:y val="-3.8786479501315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842</c:v>
                </c:pt>
                <c:pt idx="1">
                  <c:v>35</c:v>
                </c:pt>
                <c:pt idx="2">
                  <c:v>877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ОДПУ есть и рассчитано по нормативу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065637323450816"/>
                  <c:y val="-1.735708876357238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017752831785217E-2"/>
                  <c:y val="-2.129724718826028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</c:v>
                </c:pt>
                <c:pt idx="1">
                  <c:v>0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699459536"/>
        <c:axId val="-699462256"/>
      </c:barChart>
      <c:catAx>
        <c:axId val="-69945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62256"/>
        <c:crosses val="autoZero"/>
        <c:auto val="1"/>
        <c:lblAlgn val="ctr"/>
        <c:lblOffset val="100"/>
        <c:noMultiLvlLbl val="0"/>
      </c:catAx>
      <c:valAx>
        <c:axId val="-69946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5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ОДПУ отсутствует, рассчитано по нормативу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3517166635205956E-2"/>
                  <c:y val="1.9833271062642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9796068734308396E-17"/>
                  <c:y val="1.38650110041366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5232828549378558E-3"/>
                  <c:y val="8.5188988753039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1">
                  <c:v>326</c:v>
                </c:pt>
                <c:pt idx="2">
                  <c:v>330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Рассчитано по ОДПУ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9880654742413796E-3"/>
                  <c:y val="-2.443481801418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6380964855171443E-2"/>
                  <c:y val="-3.8786479501315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890</c:v>
                </c:pt>
                <c:pt idx="1">
                  <c:v>35</c:v>
                </c:pt>
                <c:pt idx="2">
                  <c:v>921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ОДПУ есть и рассчитано по нормативу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699453552"/>
        <c:axId val="-699449200"/>
      </c:barChart>
      <c:catAx>
        <c:axId val="-699453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49200"/>
        <c:crosses val="autoZero"/>
        <c:auto val="1"/>
        <c:lblAlgn val="ctr"/>
        <c:lblOffset val="100"/>
        <c:noMultiLvlLbl val="0"/>
      </c:catAx>
      <c:valAx>
        <c:axId val="-699449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5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  <a:r>
              <a:rPr lang="ru-RU" sz="2000" baseline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МКД по нагрузке в 2019г.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7733480283802835"/>
          <c:y val="2.95877287807060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Нагрузка более 0,2 Гкал/час</c:v>
                </c:pt>
                <c:pt idx="1">
                  <c:v>Нагрузка менее 0,2 Гкал/час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854</c:v>
                </c:pt>
                <c:pt idx="1">
                  <c:v>489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7"/>
        <c:overlap val="-27"/>
        <c:axId val="-699451376"/>
        <c:axId val="-699456816"/>
      </c:barChart>
      <c:catAx>
        <c:axId val="-69945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699456816"/>
        <c:crosses val="autoZero"/>
        <c:auto val="1"/>
        <c:lblAlgn val="ctr"/>
        <c:lblOffset val="100"/>
        <c:noMultiLvlLbl val="0"/>
      </c:catAx>
      <c:valAx>
        <c:axId val="-699456816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51376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  <a:r>
              <a:rPr lang="ru-RU" sz="2000" baseline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МКД по нагрузке в 2022г.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7733480283802835"/>
          <c:y val="2.95877287807060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850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1379914254176748E-3"/>
                  <c:y val="0.12748864581975677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376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Нагрузка более 0,2 Гкал/час</c:v>
                </c:pt>
                <c:pt idx="1">
                  <c:v>Нагрузка менее 0,2 Гкал/час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850</c:v>
                </c:pt>
                <c:pt idx="1">
                  <c:v>376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7"/>
        <c:overlap val="-27"/>
        <c:axId val="-699448112"/>
        <c:axId val="-699453008"/>
      </c:barChart>
      <c:catAx>
        <c:axId val="-69944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699453008"/>
        <c:crosses val="autoZero"/>
        <c:auto val="1"/>
        <c:lblAlgn val="ctr"/>
        <c:lblOffset val="100"/>
        <c:noMultiLvlLbl val="0"/>
      </c:catAx>
      <c:valAx>
        <c:axId val="-699453008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48112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</a:t>
            </a:r>
            <a:r>
              <a:rPr lang="ru-RU" sz="2000" baseline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МКД по нагрузке в 2023г.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7733480283802835"/>
          <c:y val="2.95877287807060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F5597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890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2369573065370312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/>
                      <a:t>361</a:t>
                    </a:r>
                    <a:endParaRPr lang="en-US" sz="130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Нагрузка более 0,2 Гкал/час</c:v>
                </c:pt>
                <c:pt idx="1">
                  <c:v>Нагрузка менее 0,2 Гкал/час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890</c:v>
                </c:pt>
                <c:pt idx="1">
                  <c:v>361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7"/>
        <c:overlap val="-27"/>
        <c:axId val="-699452464"/>
        <c:axId val="-699463344"/>
      </c:barChart>
      <c:catAx>
        <c:axId val="-69945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-699463344"/>
        <c:crosses val="autoZero"/>
        <c:auto val="1"/>
        <c:lblAlgn val="ctr"/>
        <c:lblOffset val="100"/>
        <c:noMultiLvlLbl val="0"/>
      </c:catAx>
      <c:valAx>
        <c:axId val="-699463344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52464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002060"/>
                </a:solidFill>
              </a:rPr>
              <a:t>Динамика потребления</a:t>
            </a:r>
            <a:r>
              <a:rPr lang="ru-RU" baseline="0" dirty="0" smtClean="0">
                <a:solidFill>
                  <a:srgbClr val="002060"/>
                </a:solidFill>
              </a:rPr>
              <a:t> горячей воды за период 2019-2023 г.</a:t>
            </a:r>
            <a:endParaRPr lang="ru-RU" dirty="0">
              <a:solidFill>
                <a:srgbClr val="00206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ОДПУ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2042211.821</c:v>
                </c:pt>
                <c:pt idx="1">
                  <c:v>1140482</c:v>
                </c:pt>
                <c:pt idx="2">
                  <c:v>645400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1046875.674</c:v>
                </c:pt>
                <c:pt idx="1">
                  <c:v>1578683.3</c:v>
                </c:pt>
                <c:pt idx="2">
                  <c:v>1587070.81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3089087.4950000001</c:v>
                </c:pt>
                <c:pt idx="1">
                  <c:v>2719165.3</c:v>
                </c:pt>
                <c:pt idx="2">
                  <c:v>2232470.81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699456272"/>
        <c:axId val="-699458992"/>
      </c:lineChart>
      <c:catAx>
        <c:axId val="-699456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58992"/>
        <c:crosses val="autoZero"/>
        <c:auto val="1"/>
        <c:lblAlgn val="ctr"/>
        <c:lblOffset val="100"/>
        <c:noMultiLvlLbl val="0"/>
      </c:catAx>
      <c:valAx>
        <c:axId val="-699458992"/>
        <c:scaling>
          <c:orientation val="minMax"/>
          <c:max val="3100000"/>
          <c:min val="5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99456272"/>
        <c:crosses val="autoZero"/>
        <c:crossBetween val="between"/>
        <c:majorUnit val="5000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AF1304-29D4-40D3-9758-4786A23A05E7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815A85-9F13-40D7-9AFE-1F43D71A3DB7}">
      <dgm:prSet phldrT="[Текст]"/>
      <dgm:spPr/>
      <dgm:t>
        <a:bodyPr/>
        <a:lstStyle/>
        <a:p>
          <a:r>
            <a:rPr lang="ru-RU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ФЗ-261 от 23.11.2009 «Об энергосбережении и о повышении энергетической эффективности»</a:t>
          </a:r>
          <a:endParaRPr lang="ru-RU" dirty="0">
            <a:solidFill>
              <a:schemeClr val="accent5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723ED5-7048-4140-90A5-2A00CC7F57E5}" type="parTrans" cxnId="{38264684-8DA6-4080-AE9C-531C66D294A4}">
      <dgm:prSet/>
      <dgm:spPr/>
      <dgm:t>
        <a:bodyPr/>
        <a:lstStyle/>
        <a:p>
          <a:endParaRPr lang="ru-RU"/>
        </a:p>
      </dgm:t>
    </dgm:pt>
    <dgm:pt modelId="{5DC57A12-4578-4DE9-AC59-E7DCAFA55A23}" type="sibTrans" cxnId="{38264684-8DA6-4080-AE9C-531C66D294A4}">
      <dgm:prSet/>
      <dgm:spPr/>
      <dgm:t>
        <a:bodyPr/>
        <a:lstStyle/>
        <a:p>
          <a:endParaRPr lang="ru-RU"/>
        </a:p>
      </dgm:t>
    </dgm:pt>
    <dgm:pt modelId="{D8AA3B9E-92AD-47B6-89EC-F36208D0AB50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Не допуск управляющей организацией в помещение представителей ресурсоснабжающей организации для установки ОДПУ </a:t>
          </a:r>
          <a:endParaRPr lang="ru-RU" sz="16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74A32C-928B-4BB2-8BDD-5A9DA03CE980}" type="parTrans" cxnId="{2D49C489-8578-4A63-A4B7-0D4298B92147}">
      <dgm:prSet/>
      <dgm:spPr/>
      <dgm:t>
        <a:bodyPr/>
        <a:lstStyle/>
        <a:p>
          <a:endParaRPr lang="ru-RU"/>
        </a:p>
      </dgm:t>
    </dgm:pt>
    <dgm:pt modelId="{BB3BD948-8C5D-4C49-BFF0-89F0F13080AB}" type="sibTrans" cxnId="{2D49C489-8578-4A63-A4B7-0D4298B92147}">
      <dgm:prSet/>
      <dgm:spPr/>
      <dgm:t>
        <a:bodyPr/>
        <a:lstStyle/>
        <a:p>
          <a:endParaRPr lang="ru-RU"/>
        </a:p>
      </dgm:t>
    </dgm:pt>
    <dgm:pt modelId="{C64D32A7-DD2B-4D8F-A84E-85539B19B8EE}">
      <dgm:prSet phldrT="[Текст]" custT="1"/>
      <dgm:spPr/>
      <dgm:t>
        <a:bodyPr/>
        <a:lstStyle/>
        <a:p>
          <a:r>
            <a:rPr lang="ru-RU" sz="1600" dirty="0" err="1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Легитимизация</a:t>
          </a:r>
          <a:r>
            <a:rPr lang="ru-RU" sz="16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 процедуры дистанционного снятия показаний ОДПУ</a:t>
          </a:r>
          <a:endParaRPr lang="ru-RU" sz="16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59936D-199F-490C-8DCD-D026DA0FEB90}" type="parTrans" cxnId="{383ED117-AD7A-43DD-9B50-7379208C7136}">
      <dgm:prSet/>
      <dgm:spPr/>
      <dgm:t>
        <a:bodyPr/>
        <a:lstStyle/>
        <a:p>
          <a:endParaRPr lang="ru-RU"/>
        </a:p>
      </dgm:t>
    </dgm:pt>
    <dgm:pt modelId="{E2B6A995-5667-4B82-B4AA-021B6116188A}" type="sibTrans" cxnId="{383ED117-AD7A-43DD-9B50-7379208C7136}">
      <dgm:prSet/>
      <dgm:spPr/>
      <dgm:t>
        <a:bodyPr/>
        <a:lstStyle/>
        <a:p>
          <a:endParaRPr lang="ru-RU"/>
        </a:p>
      </dgm:t>
    </dgm:pt>
    <dgm:pt modelId="{104DCB1F-98C3-484D-A73C-F39141FB586E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Отсутствие реакции государственных органов на обращение ресурсоснабжающей организации по воздействию на управляющие компании в целях исполнения последними обязанностей по обслуживанию ОДПУ</a:t>
          </a:r>
          <a:endParaRPr lang="ru-RU" sz="16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5C06CE-FC27-4867-ABA8-9C806D709619}" type="parTrans" cxnId="{75FC305B-669D-4FAC-B596-DEAAE3EC790B}">
      <dgm:prSet/>
      <dgm:spPr/>
      <dgm:t>
        <a:bodyPr/>
        <a:lstStyle/>
        <a:p>
          <a:endParaRPr lang="ru-RU"/>
        </a:p>
      </dgm:t>
    </dgm:pt>
    <dgm:pt modelId="{D8944834-2CC4-4AB1-904E-4F7A60EE2D74}" type="sibTrans" cxnId="{75FC305B-669D-4FAC-B596-DEAAE3EC790B}">
      <dgm:prSet/>
      <dgm:spPr/>
      <dgm:t>
        <a:bodyPr/>
        <a:lstStyle/>
        <a:p>
          <a:endParaRPr lang="ru-RU"/>
        </a:p>
      </dgm:t>
    </dgm:pt>
    <dgm:pt modelId="{186B064E-F5D1-4E3F-BCCE-2260A0CCFBC9}">
      <dgm:prSet phldrT="[Текст]"/>
      <dgm:spPr/>
      <dgm:t>
        <a:bodyPr/>
        <a:lstStyle/>
        <a:p>
          <a:r>
            <a:rPr lang="ru-RU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Постановление Правительства РФ от 06.05.2011 № 354 «О предоставлении коммунальных услуг»</a:t>
          </a:r>
          <a:endParaRPr lang="ru-RU" dirty="0">
            <a:solidFill>
              <a:schemeClr val="accent5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1EAE6A-42E1-4D89-85A9-3ADA4DF350E7}" type="parTrans" cxnId="{0CC84D0C-9858-4DC9-A3FE-E5800DB488FB}">
      <dgm:prSet/>
      <dgm:spPr/>
      <dgm:t>
        <a:bodyPr/>
        <a:lstStyle/>
        <a:p>
          <a:endParaRPr lang="ru-RU"/>
        </a:p>
      </dgm:t>
    </dgm:pt>
    <dgm:pt modelId="{A7CA1A17-33C8-4C84-85E3-7AA1E093B399}" type="sibTrans" cxnId="{0CC84D0C-9858-4DC9-A3FE-E5800DB488FB}">
      <dgm:prSet/>
      <dgm:spPr/>
      <dgm:t>
        <a:bodyPr/>
        <a:lstStyle/>
        <a:p>
          <a:endParaRPr lang="ru-RU"/>
        </a:p>
      </dgm:t>
    </dgm:pt>
    <dgm:pt modelId="{C0B9A99F-5F0D-4A3F-A15C-AF9AF386571F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Отсутствие достоверного учета</a:t>
          </a:r>
          <a:endParaRPr lang="ru-RU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066411-569C-49EB-A918-6085B09EADF8}" type="parTrans" cxnId="{CD0BC897-3251-45B0-A711-EE1F9F9AC48C}">
      <dgm:prSet/>
      <dgm:spPr/>
      <dgm:t>
        <a:bodyPr/>
        <a:lstStyle/>
        <a:p>
          <a:endParaRPr lang="ru-RU"/>
        </a:p>
      </dgm:t>
    </dgm:pt>
    <dgm:pt modelId="{C96DE2F2-38CC-4A3F-A92E-B0DAE4E4C823}" type="sibTrans" cxnId="{CD0BC897-3251-45B0-A711-EE1F9F9AC48C}">
      <dgm:prSet/>
      <dgm:spPr/>
      <dgm:t>
        <a:bodyPr/>
        <a:lstStyle/>
        <a:p>
          <a:endParaRPr lang="ru-RU"/>
        </a:p>
      </dgm:t>
    </dgm:pt>
    <dgm:pt modelId="{C8B75428-D83B-4D3E-A3D1-6BB12EC1EEA8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Включение в полномочия ОСС принятие решения о способе передачи показаний ОДПУ и ИПУ, в том числе снятых дистанционно</a:t>
          </a:r>
          <a:endParaRPr lang="ru-RU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39EDD1-688F-4D2A-8779-BF538468F313}" type="parTrans" cxnId="{F78061D0-D10F-4658-B389-9BD72C863F11}">
      <dgm:prSet/>
      <dgm:spPr/>
      <dgm:t>
        <a:bodyPr/>
        <a:lstStyle/>
        <a:p>
          <a:endParaRPr lang="ru-RU"/>
        </a:p>
      </dgm:t>
    </dgm:pt>
    <dgm:pt modelId="{A51EEA28-0969-4CC5-8E6F-7D7A1801706B}" type="sibTrans" cxnId="{F78061D0-D10F-4658-B389-9BD72C863F11}">
      <dgm:prSet/>
      <dgm:spPr/>
      <dgm:t>
        <a:bodyPr/>
        <a:lstStyle/>
        <a:p>
          <a:endParaRPr lang="ru-RU"/>
        </a:p>
      </dgm:t>
    </dgm:pt>
    <dgm:pt modelId="{21A2F5C9-D86A-4E22-9A06-E03E7A46010A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Нарушение прав потребителей при оплате относительно показаний ОДПУ</a:t>
          </a:r>
          <a:endParaRPr lang="ru-RU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FBE172-5FC0-474C-B1F3-7AA0672D3DE9}" type="parTrans" cxnId="{86B7FBB9-04FE-4022-B2E0-9A3C1DDA05AC}">
      <dgm:prSet/>
      <dgm:spPr/>
      <dgm:t>
        <a:bodyPr/>
        <a:lstStyle/>
        <a:p>
          <a:endParaRPr lang="ru-RU"/>
        </a:p>
      </dgm:t>
    </dgm:pt>
    <dgm:pt modelId="{0633D712-A053-4E10-B9C1-6A479C5D3253}" type="sibTrans" cxnId="{86B7FBB9-04FE-4022-B2E0-9A3C1DDA05AC}">
      <dgm:prSet/>
      <dgm:spPr/>
      <dgm:t>
        <a:bodyPr/>
        <a:lstStyle/>
        <a:p>
          <a:endParaRPr lang="ru-RU"/>
        </a:p>
      </dgm:t>
    </dgm:pt>
    <dgm:pt modelId="{8DDEFAC5-DE59-4DEF-BA21-8DE432D3F760}" type="pres">
      <dgm:prSet presAssocID="{1CAF1304-29D4-40D3-9758-4786A23A05E7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EA69F77-4387-4362-87FA-572260314D80}" type="pres">
      <dgm:prSet presAssocID="{5D815A85-9F13-40D7-9AFE-1F43D71A3DB7}" presName="root" presStyleCnt="0">
        <dgm:presLayoutVars>
          <dgm:chMax/>
          <dgm:chPref/>
        </dgm:presLayoutVars>
      </dgm:prSet>
      <dgm:spPr/>
    </dgm:pt>
    <dgm:pt modelId="{75E65EA7-DF01-4411-B065-20C67FFFA5F5}" type="pres">
      <dgm:prSet presAssocID="{5D815A85-9F13-40D7-9AFE-1F43D71A3DB7}" presName="rootComposite" presStyleCnt="0">
        <dgm:presLayoutVars/>
      </dgm:prSet>
      <dgm:spPr/>
    </dgm:pt>
    <dgm:pt modelId="{5F59B2ED-E119-4CC7-BD50-53E09C0D0608}" type="pres">
      <dgm:prSet presAssocID="{5D815A85-9F13-40D7-9AFE-1F43D71A3DB7}" presName="ParentAccent" presStyleLbl="alignNode1" presStyleIdx="0" presStyleCnt="2" custScaleY="72351" custLinFactNeighborX="2254" custLinFactNeighborY="-11328"/>
      <dgm:spPr>
        <a:solidFill>
          <a:srgbClr val="203864">
            <a:alpha val="89804"/>
          </a:srgbClr>
        </a:solidFill>
      </dgm:spPr>
      <dgm:t>
        <a:bodyPr/>
        <a:lstStyle/>
        <a:p>
          <a:endParaRPr lang="ru-RU"/>
        </a:p>
      </dgm:t>
    </dgm:pt>
    <dgm:pt modelId="{1A339F74-C826-4D0E-AF00-4CE9B5D3F7EC}" type="pres">
      <dgm:prSet presAssocID="{5D815A85-9F13-40D7-9AFE-1F43D71A3DB7}" presName="ParentSmallAccent" presStyleLbl="fgAcc1" presStyleIdx="0" presStyleCnt="2" custFlipVert="1" custFlipHor="1" custScaleX="10637" custScaleY="10637" custLinFactX="628763" custLinFactNeighborX="700000" custLinFactNeighborY="-96169"/>
      <dgm:spPr>
        <a:solidFill>
          <a:schemeClr val="accent5">
            <a:lumMod val="50000"/>
            <a:alpha val="90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  <dgm:pt modelId="{1DF8B6D1-0A61-457A-8DD4-33B13D18E80F}" type="pres">
      <dgm:prSet presAssocID="{5D815A85-9F13-40D7-9AFE-1F43D71A3DB7}" presName="Parent" presStyleLbl="revTx" presStyleIdx="0" presStyleCnt="8" custLinFactNeighborX="1609" custLinFactNeighborY="457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0C629-9024-48B2-B0C4-0FD4C6098EED}" type="pres">
      <dgm:prSet presAssocID="{5D815A85-9F13-40D7-9AFE-1F43D71A3DB7}" presName="childShape" presStyleCnt="0">
        <dgm:presLayoutVars>
          <dgm:chMax val="0"/>
          <dgm:chPref val="0"/>
        </dgm:presLayoutVars>
      </dgm:prSet>
      <dgm:spPr/>
    </dgm:pt>
    <dgm:pt modelId="{571D2A41-2338-4FE5-9BDF-4A805A5CC4C1}" type="pres">
      <dgm:prSet presAssocID="{D8AA3B9E-92AD-47B6-89EC-F36208D0AB50}" presName="childComposite" presStyleCnt="0">
        <dgm:presLayoutVars>
          <dgm:chMax val="0"/>
          <dgm:chPref val="0"/>
        </dgm:presLayoutVars>
      </dgm:prSet>
      <dgm:spPr/>
    </dgm:pt>
    <dgm:pt modelId="{9795C514-CDC5-4D25-9B84-F25F1CD70C30}" type="pres">
      <dgm:prSet presAssocID="{D8AA3B9E-92AD-47B6-89EC-F36208D0AB50}" presName="ChildAccent" presStyleLbl="solidFgAcc1" presStyleIdx="0" presStyleCnt="6" custLinFactNeighborX="32478" custLinFactNeighborY="-7078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0D4AB323-C5F3-4925-B25B-061B22CA2C21}" type="pres">
      <dgm:prSet presAssocID="{D8AA3B9E-92AD-47B6-89EC-F36208D0AB50}" presName="Child" presStyleLbl="revTx" presStyleIdx="1" presStyleCnt="8" custLinFactNeighborX="2566" custLinFactNeighborY="-303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E92312-F704-46E6-8D52-2BE6E973E8C2}" type="pres">
      <dgm:prSet presAssocID="{C64D32A7-DD2B-4D8F-A84E-85539B19B8EE}" presName="childComposite" presStyleCnt="0">
        <dgm:presLayoutVars>
          <dgm:chMax val="0"/>
          <dgm:chPref val="0"/>
        </dgm:presLayoutVars>
      </dgm:prSet>
      <dgm:spPr/>
    </dgm:pt>
    <dgm:pt modelId="{E0BAC94A-F3C4-4DBB-929E-C8FA9124B0A5}" type="pres">
      <dgm:prSet presAssocID="{C64D32A7-DD2B-4D8F-A84E-85539B19B8EE}" presName="ChildAccent" presStyleLbl="solidFgAcc1" presStyleIdx="1" presStyleCnt="6" custLinFactNeighborX="31950" custLinFactNeighborY="-84185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E1E3BFC8-1DD6-4ED3-88ED-5933F4A3B3DF}" type="pres">
      <dgm:prSet presAssocID="{C64D32A7-DD2B-4D8F-A84E-85539B19B8EE}" presName="Child" presStyleLbl="revTx" presStyleIdx="2" presStyleCnt="8" custLinFactNeighborX="2566" custLinFactNeighborY="-303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7D0A3-1EBA-4C07-B9BF-B23AC689F2C8}" type="pres">
      <dgm:prSet presAssocID="{104DCB1F-98C3-484D-A73C-F39141FB586E}" presName="childComposite" presStyleCnt="0">
        <dgm:presLayoutVars>
          <dgm:chMax val="0"/>
          <dgm:chPref val="0"/>
        </dgm:presLayoutVars>
      </dgm:prSet>
      <dgm:spPr/>
    </dgm:pt>
    <dgm:pt modelId="{40610F94-58FA-47C4-A073-2B7C6F9E4D58}" type="pres">
      <dgm:prSet presAssocID="{104DCB1F-98C3-484D-A73C-F39141FB586E}" presName="ChildAccent" presStyleLbl="solidFgAcc1" presStyleIdx="2" presStyleCnt="6" custLinFactNeighborX="32478" custLinFactNeighborY="-7078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657DA526-DFF4-45E7-B92C-36E60EC556E7}" type="pres">
      <dgm:prSet presAssocID="{104DCB1F-98C3-484D-A73C-F39141FB586E}" presName="Child" presStyleLbl="revTx" presStyleIdx="3" presStyleCnt="8" custLinFactNeighborX="2626" custLinFactNeighborY="-90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BE25C-4158-463D-8359-7BBE327C6E08}" type="pres">
      <dgm:prSet presAssocID="{186B064E-F5D1-4E3F-BCCE-2260A0CCFBC9}" presName="root" presStyleCnt="0">
        <dgm:presLayoutVars>
          <dgm:chMax/>
          <dgm:chPref/>
        </dgm:presLayoutVars>
      </dgm:prSet>
      <dgm:spPr/>
    </dgm:pt>
    <dgm:pt modelId="{6200FA89-B15C-4829-B14A-8FD48A38FB51}" type="pres">
      <dgm:prSet presAssocID="{186B064E-F5D1-4E3F-BCCE-2260A0CCFBC9}" presName="rootComposite" presStyleCnt="0">
        <dgm:presLayoutVars/>
      </dgm:prSet>
      <dgm:spPr/>
    </dgm:pt>
    <dgm:pt modelId="{36F1C24B-61C2-48AB-8148-6E828028065C}" type="pres">
      <dgm:prSet presAssocID="{186B064E-F5D1-4E3F-BCCE-2260A0CCFBC9}" presName="ParentAccent" presStyleLbl="alignNode1" presStyleIdx="1" presStyleCnt="2" custScaleY="72351" custLinFactNeighborX="502" custLinFactNeighborY="-12431"/>
      <dgm:spPr>
        <a:solidFill>
          <a:srgbClr val="0070C0">
            <a:alpha val="89804"/>
          </a:srgbClr>
        </a:solidFill>
      </dgm:spPr>
      <dgm:t>
        <a:bodyPr/>
        <a:lstStyle/>
        <a:p>
          <a:endParaRPr lang="ru-RU"/>
        </a:p>
      </dgm:t>
    </dgm:pt>
    <dgm:pt modelId="{213F0176-257E-4D86-B8A5-38E58C22D50D}" type="pres">
      <dgm:prSet presAssocID="{186B064E-F5D1-4E3F-BCCE-2260A0CCFBC9}" presName="ParentSmallAccent" presStyleLbl="fgAcc1" presStyleIdx="1" presStyleCnt="2" custFlipVert="0" custFlipHor="1" custScaleX="10637" custScaleY="10637" custLinFactX="600000" custLinFactY="-2283" custLinFactNeighborX="689808" custLinFactNeighborY="-100000"/>
      <dgm:spPr>
        <a:solidFill>
          <a:srgbClr val="0070C0">
            <a:alpha val="90000"/>
          </a:srgbClr>
        </a:solidFill>
        <a:ln>
          <a:noFill/>
        </a:ln>
      </dgm:spPr>
      <dgm:t>
        <a:bodyPr/>
        <a:lstStyle/>
        <a:p>
          <a:endParaRPr lang="ru-RU"/>
        </a:p>
      </dgm:t>
    </dgm:pt>
    <dgm:pt modelId="{3142291C-77EA-4026-9885-BE7D1CC4810E}" type="pres">
      <dgm:prSet presAssocID="{186B064E-F5D1-4E3F-BCCE-2260A0CCFBC9}" presName="Parent" presStyleLbl="revTx" presStyleIdx="4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FB9B0-1C6A-403F-B057-D5CECF445ACC}" type="pres">
      <dgm:prSet presAssocID="{186B064E-F5D1-4E3F-BCCE-2260A0CCFBC9}" presName="childShape" presStyleCnt="0">
        <dgm:presLayoutVars>
          <dgm:chMax val="0"/>
          <dgm:chPref val="0"/>
        </dgm:presLayoutVars>
      </dgm:prSet>
      <dgm:spPr/>
    </dgm:pt>
    <dgm:pt modelId="{9BA9AA8D-F700-4FFC-A918-F3E575E06773}" type="pres">
      <dgm:prSet presAssocID="{C0B9A99F-5F0D-4A3F-A15C-AF9AF386571F}" presName="childComposite" presStyleCnt="0">
        <dgm:presLayoutVars>
          <dgm:chMax val="0"/>
          <dgm:chPref val="0"/>
        </dgm:presLayoutVars>
      </dgm:prSet>
      <dgm:spPr/>
    </dgm:pt>
    <dgm:pt modelId="{90029054-1C8E-4F70-AA59-EB771FBB0200}" type="pres">
      <dgm:prSet presAssocID="{C0B9A99F-5F0D-4A3F-A15C-AF9AF386571F}" presName="ChildAccent" presStyleLbl="solidFgAcc1" presStyleIdx="3" presStyleCnt="6" custLinFactNeighborX="5055" custLinFactNeighborY="-68143"/>
      <dgm:spPr>
        <a:solidFill>
          <a:srgbClr val="4D93D3"/>
        </a:solidFill>
      </dgm:spPr>
      <dgm:t>
        <a:bodyPr/>
        <a:lstStyle/>
        <a:p>
          <a:endParaRPr lang="ru-RU"/>
        </a:p>
      </dgm:t>
    </dgm:pt>
    <dgm:pt modelId="{BDB520FE-9C91-4213-BF01-42712B6EFBD9}" type="pres">
      <dgm:prSet presAssocID="{C0B9A99F-5F0D-4A3F-A15C-AF9AF386571F}" presName="Child" presStyleLbl="revTx" presStyleIdx="5" presStyleCnt="8" custScaleX="93188" custLinFactNeighborX="-1271" custLinFactNeighborY="-337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DE1A8D-342D-4A9A-9910-A1124D34531A}" type="pres">
      <dgm:prSet presAssocID="{C8B75428-D83B-4D3E-A3D1-6BB12EC1EEA8}" presName="childComposite" presStyleCnt="0">
        <dgm:presLayoutVars>
          <dgm:chMax val="0"/>
          <dgm:chPref val="0"/>
        </dgm:presLayoutVars>
      </dgm:prSet>
      <dgm:spPr/>
    </dgm:pt>
    <dgm:pt modelId="{CA4B19A9-44AB-4467-BA11-E4A570856EC4}" type="pres">
      <dgm:prSet presAssocID="{C8B75428-D83B-4D3E-A3D1-6BB12EC1EEA8}" presName="ChildAccent" presStyleLbl="solidFgAcc1" presStyleIdx="4" presStyleCnt="6" custLinFactNeighborX="-11700" custLinFactNeighborY="-86817"/>
      <dgm:spPr>
        <a:solidFill>
          <a:srgbClr val="81C9E3"/>
        </a:solidFill>
      </dgm:spPr>
      <dgm:t>
        <a:bodyPr/>
        <a:lstStyle/>
        <a:p>
          <a:endParaRPr lang="ru-RU"/>
        </a:p>
      </dgm:t>
    </dgm:pt>
    <dgm:pt modelId="{805BB4B2-A1DC-4629-A123-066B009B4388}" type="pres">
      <dgm:prSet presAssocID="{C8B75428-D83B-4D3E-A3D1-6BB12EC1EEA8}" presName="Child" presStyleLbl="revTx" presStyleIdx="6" presStyleCnt="8" custScaleX="90541" custLinFactNeighborX="-4058" custLinFactNeighborY="-374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6A381-0542-4EFD-B70A-0F9FA42C20C1}" type="pres">
      <dgm:prSet presAssocID="{21A2F5C9-D86A-4E22-9A06-E03E7A46010A}" presName="childComposite" presStyleCnt="0">
        <dgm:presLayoutVars>
          <dgm:chMax val="0"/>
          <dgm:chPref val="0"/>
        </dgm:presLayoutVars>
      </dgm:prSet>
      <dgm:spPr/>
    </dgm:pt>
    <dgm:pt modelId="{0E2509DF-989B-4BA4-BD0B-B8261730FBBA}" type="pres">
      <dgm:prSet presAssocID="{21A2F5C9-D86A-4E22-9A06-E03E7A46010A}" presName="ChildAccent" presStyleLbl="solidFgAcc1" presStyleIdx="5" presStyleCnt="6" custLinFactNeighborX="-11700" custLinFactNeighborY="-68648"/>
      <dgm:spPr>
        <a:solidFill>
          <a:srgbClr val="C6E6F2"/>
        </a:solidFill>
      </dgm:spPr>
      <dgm:t>
        <a:bodyPr/>
        <a:lstStyle/>
        <a:p>
          <a:endParaRPr lang="ru-RU"/>
        </a:p>
      </dgm:t>
    </dgm:pt>
    <dgm:pt modelId="{DB6C58F0-F999-4723-A7A3-F3B790B66EA6}" type="pres">
      <dgm:prSet presAssocID="{21A2F5C9-D86A-4E22-9A06-E03E7A46010A}" presName="Child" presStyleLbl="revTx" presStyleIdx="7" presStyleCnt="8" custScaleX="90541" custLinFactNeighborX="-4011" custLinFactNeighborY="-368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C84D0C-9858-4DC9-A3FE-E5800DB488FB}" srcId="{1CAF1304-29D4-40D3-9758-4786A23A05E7}" destId="{186B064E-F5D1-4E3F-BCCE-2260A0CCFBC9}" srcOrd="1" destOrd="0" parTransId="{B31EAE6A-42E1-4D89-85A9-3ADA4DF350E7}" sibTransId="{A7CA1A17-33C8-4C84-85E3-7AA1E093B399}"/>
    <dgm:cxn modelId="{23BC1612-8E34-4551-B48D-77367AFA9C76}" type="presOf" srcId="{C0B9A99F-5F0D-4A3F-A15C-AF9AF386571F}" destId="{BDB520FE-9C91-4213-BF01-42712B6EFBD9}" srcOrd="0" destOrd="0" presId="urn:microsoft.com/office/officeart/2008/layout/SquareAccentList"/>
    <dgm:cxn modelId="{9C1EE9ED-5B84-42A6-BAC5-1ACBFBA1353C}" type="presOf" srcId="{5D815A85-9F13-40D7-9AFE-1F43D71A3DB7}" destId="{1DF8B6D1-0A61-457A-8DD4-33B13D18E80F}" srcOrd="0" destOrd="0" presId="urn:microsoft.com/office/officeart/2008/layout/SquareAccentList"/>
    <dgm:cxn modelId="{CD0BC897-3251-45B0-A711-EE1F9F9AC48C}" srcId="{186B064E-F5D1-4E3F-BCCE-2260A0CCFBC9}" destId="{C0B9A99F-5F0D-4A3F-A15C-AF9AF386571F}" srcOrd="0" destOrd="0" parTransId="{27066411-569C-49EB-A918-6085B09EADF8}" sibTransId="{C96DE2F2-38CC-4A3F-A92E-B0DAE4E4C823}"/>
    <dgm:cxn modelId="{F1DC8140-8F14-43F1-8BD1-948EF39E2622}" type="presOf" srcId="{186B064E-F5D1-4E3F-BCCE-2260A0CCFBC9}" destId="{3142291C-77EA-4026-9885-BE7D1CC4810E}" srcOrd="0" destOrd="0" presId="urn:microsoft.com/office/officeart/2008/layout/SquareAccentList"/>
    <dgm:cxn modelId="{383ED117-AD7A-43DD-9B50-7379208C7136}" srcId="{5D815A85-9F13-40D7-9AFE-1F43D71A3DB7}" destId="{C64D32A7-DD2B-4D8F-A84E-85539B19B8EE}" srcOrd="1" destOrd="0" parTransId="{D559936D-199F-490C-8DCD-D026DA0FEB90}" sibTransId="{E2B6A995-5667-4B82-B4AA-021B6116188A}"/>
    <dgm:cxn modelId="{87029769-B230-4C66-BDA2-9A70EFDEC5E7}" type="presOf" srcId="{D8AA3B9E-92AD-47B6-89EC-F36208D0AB50}" destId="{0D4AB323-C5F3-4925-B25B-061B22CA2C21}" srcOrd="0" destOrd="0" presId="urn:microsoft.com/office/officeart/2008/layout/SquareAccentList"/>
    <dgm:cxn modelId="{5A521C1D-B379-40E1-9AC4-7245D79A7D79}" type="presOf" srcId="{104DCB1F-98C3-484D-A73C-F39141FB586E}" destId="{657DA526-DFF4-45E7-B92C-36E60EC556E7}" srcOrd="0" destOrd="0" presId="urn:microsoft.com/office/officeart/2008/layout/SquareAccentList"/>
    <dgm:cxn modelId="{FA360EEF-0E8C-45D1-8F54-A43B22C60E66}" type="presOf" srcId="{C8B75428-D83B-4D3E-A3D1-6BB12EC1EEA8}" destId="{805BB4B2-A1DC-4629-A123-066B009B4388}" srcOrd="0" destOrd="0" presId="urn:microsoft.com/office/officeart/2008/layout/SquareAccentList"/>
    <dgm:cxn modelId="{2D49C489-8578-4A63-A4B7-0D4298B92147}" srcId="{5D815A85-9F13-40D7-9AFE-1F43D71A3DB7}" destId="{D8AA3B9E-92AD-47B6-89EC-F36208D0AB50}" srcOrd="0" destOrd="0" parTransId="{F474A32C-928B-4BB2-8BDD-5A9DA03CE980}" sibTransId="{BB3BD948-8C5D-4C49-BFF0-89F0F13080AB}"/>
    <dgm:cxn modelId="{75FC305B-669D-4FAC-B596-DEAAE3EC790B}" srcId="{5D815A85-9F13-40D7-9AFE-1F43D71A3DB7}" destId="{104DCB1F-98C3-484D-A73C-F39141FB586E}" srcOrd="2" destOrd="0" parTransId="{D45C06CE-FC27-4867-ABA8-9C806D709619}" sibTransId="{D8944834-2CC4-4AB1-904E-4F7A60EE2D74}"/>
    <dgm:cxn modelId="{38264684-8DA6-4080-AE9C-531C66D294A4}" srcId="{1CAF1304-29D4-40D3-9758-4786A23A05E7}" destId="{5D815A85-9F13-40D7-9AFE-1F43D71A3DB7}" srcOrd="0" destOrd="0" parTransId="{48723ED5-7048-4140-90A5-2A00CC7F57E5}" sibTransId="{5DC57A12-4578-4DE9-AC59-E7DCAFA55A23}"/>
    <dgm:cxn modelId="{DC717982-ECB3-4D96-8AF0-C50BE2AFEDF1}" type="presOf" srcId="{1CAF1304-29D4-40D3-9758-4786A23A05E7}" destId="{8DDEFAC5-DE59-4DEF-BA21-8DE432D3F760}" srcOrd="0" destOrd="0" presId="urn:microsoft.com/office/officeart/2008/layout/SquareAccentList"/>
    <dgm:cxn modelId="{580E75A2-94AC-4167-8192-830CACEE2ED0}" type="presOf" srcId="{C64D32A7-DD2B-4D8F-A84E-85539B19B8EE}" destId="{E1E3BFC8-1DD6-4ED3-88ED-5933F4A3B3DF}" srcOrd="0" destOrd="0" presId="urn:microsoft.com/office/officeart/2008/layout/SquareAccentList"/>
    <dgm:cxn modelId="{05D3929D-FE30-4A6A-BEA7-2F8115D1A4B1}" type="presOf" srcId="{21A2F5C9-D86A-4E22-9A06-E03E7A46010A}" destId="{DB6C58F0-F999-4723-A7A3-F3B790B66EA6}" srcOrd="0" destOrd="0" presId="urn:microsoft.com/office/officeart/2008/layout/SquareAccentList"/>
    <dgm:cxn modelId="{86B7FBB9-04FE-4022-B2E0-9A3C1DDA05AC}" srcId="{186B064E-F5D1-4E3F-BCCE-2260A0CCFBC9}" destId="{21A2F5C9-D86A-4E22-9A06-E03E7A46010A}" srcOrd="2" destOrd="0" parTransId="{84FBE172-5FC0-474C-B1F3-7AA0672D3DE9}" sibTransId="{0633D712-A053-4E10-B9C1-6A479C5D3253}"/>
    <dgm:cxn modelId="{F78061D0-D10F-4658-B389-9BD72C863F11}" srcId="{186B064E-F5D1-4E3F-BCCE-2260A0CCFBC9}" destId="{C8B75428-D83B-4D3E-A3D1-6BB12EC1EEA8}" srcOrd="1" destOrd="0" parTransId="{7C39EDD1-688F-4D2A-8779-BF538468F313}" sibTransId="{A51EEA28-0969-4CC5-8E6F-7D7A1801706B}"/>
    <dgm:cxn modelId="{21A27DD3-4215-40C6-B895-40C5104D3E6C}" type="presParOf" srcId="{8DDEFAC5-DE59-4DEF-BA21-8DE432D3F760}" destId="{2EA69F77-4387-4362-87FA-572260314D80}" srcOrd="0" destOrd="0" presId="urn:microsoft.com/office/officeart/2008/layout/SquareAccentList"/>
    <dgm:cxn modelId="{E978ED60-5FE3-46F3-AB87-D28E9B5DE11D}" type="presParOf" srcId="{2EA69F77-4387-4362-87FA-572260314D80}" destId="{75E65EA7-DF01-4411-B065-20C67FFFA5F5}" srcOrd="0" destOrd="0" presId="urn:microsoft.com/office/officeart/2008/layout/SquareAccentList"/>
    <dgm:cxn modelId="{80A8D10C-734A-4E50-89EC-B184D26474F9}" type="presParOf" srcId="{75E65EA7-DF01-4411-B065-20C67FFFA5F5}" destId="{5F59B2ED-E119-4CC7-BD50-53E09C0D0608}" srcOrd="0" destOrd="0" presId="urn:microsoft.com/office/officeart/2008/layout/SquareAccentList"/>
    <dgm:cxn modelId="{4A0485FD-450F-4C92-AE2F-1D8D1E0DF3F6}" type="presParOf" srcId="{75E65EA7-DF01-4411-B065-20C67FFFA5F5}" destId="{1A339F74-C826-4D0E-AF00-4CE9B5D3F7EC}" srcOrd="1" destOrd="0" presId="urn:microsoft.com/office/officeart/2008/layout/SquareAccentList"/>
    <dgm:cxn modelId="{EF7C8E25-E4B2-4E7C-9C02-75E6B7ACB77F}" type="presParOf" srcId="{75E65EA7-DF01-4411-B065-20C67FFFA5F5}" destId="{1DF8B6D1-0A61-457A-8DD4-33B13D18E80F}" srcOrd="2" destOrd="0" presId="urn:microsoft.com/office/officeart/2008/layout/SquareAccentList"/>
    <dgm:cxn modelId="{8CFD19DE-8C6A-4225-B53E-555F046310BB}" type="presParOf" srcId="{2EA69F77-4387-4362-87FA-572260314D80}" destId="{A180C629-9024-48B2-B0C4-0FD4C6098EED}" srcOrd="1" destOrd="0" presId="urn:microsoft.com/office/officeart/2008/layout/SquareAccentList"/>
    <dgm:cxn modelId="{470BFDB3-0187-4BA7-B3C0-A817B8F7B9D6}" type="presParOf" srcId="{A180C629-9024-48B2-B0C4-0FD4C6098EED}" destId="{571D2A41-2338-4FE5-9BDF-4A805A5CC4C1}" srcOrd="0" destOrd="0" presId="urn:microsoft.com/office/officeart/2008/layout/SquareAccentList"/>
    <dgm:cxn modelId="{840A4421-7701-4FEA-8147-F89C5EE6816B}" type="presParOf" srcId="{571D2A41-2338-4FE5-9BDF-4A805A5CC4C1}" destId="{9795C514-CDC5-4D25-9B84-F25F1CD70C30}" srcOrd="0" destOrd="0" presId="urn:microsoft.com/office/officeart/2008/layout/SquareAccentList"/>
    <dgm:cxn modelId="{15400FA6-1608-4017-AE05-F94B63EE586F}" type="presParOf" srcId="{571D2A41-2338-4FE5-9BDF-4A805A5CC4C1}" destId="{0D4AB323-C5F3-4925-B25B-061B22CA2C21}" srcOrd="1" destOrd="0" presId="urn:microsoft.com/office/officeart/2008/layout/SquareAccentList"/>
    <dgm:cxn modelId="{A9064403-FA5C-4117-91D9-0C6142F90EA4}" type="presParOf" srcId="{A180C629-9024-48B2-B0C4-0FD4C6098EED}" destId="{8DE92312-F704-46E6-8D52-2BE6E973E8C2}" srcOrd="1" destOrd="0" presId="urn:microsoft.com/office/officeart/2008/layout/SquareAccentList"/>
    <dgm:cxn modelId="{BE1E1645-1906-49A8-9A66-EFD2B1E74E36}" type="presParOf" srcId="{8DE92312-F704-46E6-8D52-2BE6E973E8C2}" destId="{E0BAC94A-F3C4-4DBB-929E-C8FA9124B0A5}" srcOrd="0" destOrd="0" presId="urn:microsoft.com/office/officeart/2008/layout/SquareAccentList"/>
    <dgm:cxn modelId="{4ED709EF-802E-4522-9673-633CF662F573}" type="presParOf" srcId="{8DE92312-F704-46E6-8D52-2BE6E973E8C2}" destId="{E1E3BFC8-1DD6-4ED3-88ED-5933F4A3B3DF}" srcOrd="1" destOrd="0" presId="urn:microsoft.com/office/officeart/2008/layout/SquareAccentList"/>
    <dgm:cxn modelId="{06544895-84A7-4B31-8167-73F9F39DEDBB}" type="presParOf" srcId="{A180C629-9024-48B2-B0C4-0FD4C6098EED}" destId="{1037D0A3-1EBA-4C07-B9BF-B23AC689F2C8}" srcOrd="2" destOrd="0" presId="urn:microsoft.com/office/officeart/2008/layout/SquareAccentList"/>
    <dgm:cxn modelId="{71D8A6C4-B90F-4A24-9C34-6EDD964B7296}" type="presParOf" srcId="{1037D0A3-1EBA-4C07-B9BF-B23AC689F2C8}" destId="{40610F94-58FA-47C4-A073-2B7C6F9E4D58}" srcOrd="0" destOrd="0" presId="urn:microsoft.com/office/officeart/2008/layout/SquareAccentList"/>
    <dgm:cxn modelId="{DCBD0688-F409-4C3F-B816-0330D67E8538}" type="presParOf" srcId="{1037D0A3-1EBA-4C07-B9BF-B23AC689F2C8}" destId="{657DA526-DFF4-45E7-B92C-36E60EC556E7}" srcOrd="1" destOrd="0" presId="urn:microsoft.com/office/officeart/2008/layout/SquareAccentList"/>
    <dgm:cxn modelId="{41E77DB4-2DEB-4F5F-9F34-81F914E28857}" type="presParOf" srcId="{8DDEFAC5-DE59-4DEF-BA21-8DE432D3F760}" destId="{711BE25C-4158-463D-8359-7BBE327C6E08}" srcOrd="1" destOrd="0" presId="urn:microsoft.com/office/officeart/2008/layout/SquareAccentList"/>
    <dgm:cxn modelId="{A502E13E-7D38-432D-8EA7-0962900D0DA5}" type="presParOf" srcId="{711BE25C-4158-463D-8359-7BBE327C6E08}" destId="{6200FA89-B15C-4829-B14A-8FD48A38FB51}" srcOrd="0" destOrd="0" presId="urn:microsoft.com/office/officeart/2008/layout/SquareAccentList"/>
    <dgm:cxn modelId="{DD9508D3-6703-4F31-9580-045F0A924B66}" type="presParOf" srcId="{6200FA89-B15C-4829-B14A-8FD48A38FB51}" destId="{36F1C24B-61C2-48AB-8148-6E828028065C}" srcOrd="0" destOrd="0" presId="urn:microsoft.com/office/officeart/2008/layout/SquareAccentList"/>
    <dgm:cxn modelId="{57493940-CFD4-452D-A438-3CD5F7672FE9}" type="presParOf" srcId="{6200FA89-B15C-4829-B14A-8FD48A38FB51}" destId="{213F0176-257E-4D86-B8A5-38E58C22D50D}" srcOrd="1" destOrd="0" presId="urn:microsoft.com/office/officeart/2008/layout/SquareAccentList"/>
    <dgm:cxn modelId="{CBAC79C7-DA7B-4B3D-A282-254E686D2D13}" type="presParOf" srcId="{6200FA89-B15C-4829-B14A-8FD48A38FB51}" destId="{3142291C-77EA-4026-9885-BE7D1CC4810E}" srcOrd="2" destOrd="0" presId="urn:microsoft.com/office/officeart/2008/layout/SquareAccentList"/>
    <dgm:cxn modelId="{1C7FD892-8EB9-45FF-B4AF-51CAD02D7043}" type="presParOf" srcId="{711BE25C-4158-463D-8359-7BBE327C6E08}" destId="{ED8FB9B0-1C6A-403F-B057-D5CECF445ACC}" srcOrd="1" destOrd="0" presId="urn:microsoft.com/office/officeart/2008/layout/SquareAccentList"/>
    <dgm:cxn modelId="{6417C548-1A68-40B5-95F7-67209FD7E4AA}" type="presParOf" srcId="{ED8FB9B0-1C6A-403F-B057-D5CECF445ACC}" destId="{9BA9AA8D-F700-4FFC-A918-F3E575E06773}" srcOrd="0" destOrd="0" presId="urn:microsoft.com/office/officeart/2008/layout/SquareAccentList"/>
    <dgm:cxn modelId="{2E62AD64-3B78-4D90-B73F-D6622B16F59C}" type="presParOf" srcId="{9BA9AA8D-F700-4FFC-A918-F3E575E06773}" destId="{90029054-1C8E-4F70-AA59-EB771FBB0200}" srcOrd="0" destOrd="0" presId="urn:microsoft.com/office/officeart/2008/layout/SquareAccentList"/>
    <dgm:cxn modelId="{E308E5CC-3062-4380-BACE-1D0500BED5D8}" type="presParOf" srcId="{9BA9AA8D-F700-4FFC-A918-F3E575E06773}" destId="{BDB520FE-9C91-4213-BF01-42712B6EFBD9}" srcOrd="1" destOrd="0" presId="urn:microsoft.com/office/officeart/2008/layout/SquareAccentList"/>
    <dgm:cxn modelId="{77D1316B-EE69-4F9A-A742-D4A7CA48D6C8}" type="presParOf" srcId="{ED8FB9B0-1C6A-403F-B057-D5CECF445ACC}" destId="{1DDE1A8D-342D-4A9A-9910-A1124D34531A}" srcOrd="1" destOrd="0" presId="urn:microsoft.com/office/officeart/2008/layout/SquareAccentList"/>
    <dgm:cxn modelId="{29F34967-F659-4BF5-8E38-60B54FEAC3B2}" type="presParOf" srcId="{1DDE1A8D-342D-4A9A-9910-A1124D34531A}" destId="{CA4B19A9-44AB-4467-BA11-E4A570856EC4}" srcOrd="0" destOrd="0" presId="urn:microsoft.com/office/officeart/2008/layout/SquareAccentList"/>
    <dgm:cxn modelId="{A2CB8D12-2758-46C3-B449-1DF43F973D98}" type="presParOf" srcId="{1DDE1A8D-342D-4A9A-9910-A1124D34531A}" destId="{805BB4B2-A1DC-4629-A123-066B009B4388}" srcOrd="1" destOrd="0" presId="urn:microsoft.com/office/officeart/2008/layout/SquareAccentList"/>
    <dgm:cxn modelId="{60E34B45-F6D5-4C0C-917D-E1DE91A121C5}" type="presParOf" srcId="{ED8FB9B0-1C6A-403F-B057-D5CECF445ACC}" destId="{75C6A381-0542-4EFD-B70A-0F9FA42C20C1}" srcOrd="2" destOrd="0" presId="urn:microsoft.com/office/officeart/2008/layout/SquareAccentList"/>
    <dgm:cxn modelId="{77BEEE28-0110-4606-802D-8E211C5CAA26}" type="presParOf" srcId="{75C6A381-0542-4EFD-B70A-0F9FA42C20C1}" destId="{0E2509DF-989B-4BA4-BD0B-B8261730FBBA}" srcOrd="0" destOrd="0" presId="urn:microsoft.com/office/officeart/2008/layout/SquareAccentList"/>
    <dgm:cxn modelId="{20324107-1851-4AF5-B3C6-660048F6206A}" type="presParOf" srcId="{75C6A381-0542-4EFD-B70A-0F9FA42C20C1}" destId="{DB6C58F0-F999-4723-A7A3-F3B790B66EA6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EC4138-295A-4AA8-8F97-F27FF04973A7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CA0C54-0BD3-46C5-8E40-AEC9AAB55742}">
      <dgm:prSet custT="1"/>
      <dgm:spPr>
        <a:solidFill>
          <a:srgbClr val="BDD7EE">
            <a:alpha val="69804"/>
          </a:srgbClr>
        </a:solidFill>
      </dgm:spPr>
      <dgm:t>
        <a:bodyPr/>
        <a:lstStyle/>
        <a:p>
          <a:pPr algn="ctr"/>
          <a:r>
            <a:rPr lang="ru-RU" sz="1900" dirty="0" smtClean="0">
              <a:solidFill>
                <a:srgbClr val="131E0C"/>
              </a:solidFill>
              <a:latin typeface="Arial" panose="020B0604020202020204" pitchFamily="34" charset="0"/>
              <a:cs typeface="Arial" panose="020B0604020202020204" pitchFamily="34" charset="0"/>
            </a:rPr>
            <a:t>1. Разграничение организационных обязанностей коммерческого учета тепловой энергии, теплоносителя, поставляемых потребителям  между участниками (ресурсоснабжающей и управляющей компаниями) путем внесения изменений в п.17 Правил коммерческого учета тепловой энергии, теплоносителя, утв. Постановлением  Правительства РФ от 18.11.2013 № 1034.</a:t>
          </a:r>
          <a:endParaRPr lang="ru-RU" sz="1900" dirty="0">
            <a:solidFill>
              <a:srgbClr val="131E0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813BF5-C51F-4180-91F1-A8E2797BFE59}" type="parTrans" cxnId="{B19C66B0-0EE3-40B3-8C5B-E00617FB3DDB}">
      <dgm:prSet/>
      <dgm:spPr/>
      <dgm:t>
        <a:bodyPr/>
        <a:lstStyle/>
        <a:p>
          <a:endParaRPr lang="ru-RU"/>
        </a:p>
      </dgm:t>
    </dgm:pt>
    <dgm:pt modelId="{92678535-9708-45C5-B0D4-972290A71727}" type="sibTrans" cxnId="{B19C66B0-0EE3-40B3-8C5B-E00617FB3DDB}">
      <dgm:prSet/>
      <dgm:spPr/>
      <dgm:t>
        <a:bodyPr/>
        <a:lstStyle/>
        <a:p>
          <a:endParaRPr lang="ru-RU"/>
        </a:p>
      </dgm:t>
    </dgm:pt>
    <dgm:pt modelId="{F5411574-F2D3-47D9-9A81-383B131DFD04}">
      <dgm:prSet custT="1"/>
      <dgm:spPr>
        <a:solidFill>
          <a:srgbClr val="5B9BD5">
            <a:alpha val="69804"/>
          </a:srgbClr>
        </a:solidFill>
      </dgm:spPr>
      <dgm:t>
        <a:bodyPr/>
        <a:lstStyle/>
        <a:p>
          <a:r>
            <a:rPr lang="ru-RU" sz="2100" dirty="0" smtClean="0">
              <a:solidFill>
                <a:srgbClr val="131E0C"/>
              </a:solidFill>
              <a:latin typeface="Arial" panose="020B0604020202020204" pitchFamily="34" charset="0"/>
              <a:cs typeface="Arial" panose="020B0604020202020204" pitchFamily="34" charset="0"/>
            </a:rPr>
            <a:t>2. Установление  административной ответственности для управляющих организаций  за не допуск представителей ресурсоснабжающей организации для установки ОДПУ.</a:t>
          </a:r>
          <a:endParaRPr lang="ru-RU" sz="2100" dirty="0">
            <a:solidFill>
              <a:srgbClr val="131E0C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7FC40D-BD91-4CE9-B347-013BE189D3E1}" type="parTrans" cxnId="{75F42703-B084-4DC6-8148-B4A7E2A9E264}">
      <dgm:prSet/>
      <dgm:spPr/>
      <dgm:t>
        <a:bodyPr/>
        <a:lstStyle/>
        <a:p>
          <a:endParaRPr lang="ru-RU"/>
        </a:p>
      </dgm:t>
    </dgm:pt>
    <dgm:pt modelId="{8994F607-6129-4C9C-ABF7-2F421622B2E8}" type="sibTrans" cxnId="{75F42703-B084-4DC6-8148-B4A7E2A9E264}">
      <dgm:prSet/>
      <dgm:spPr/>
      <dgm:t>
        <a:bodyPr/>
        <a:lstStyle/>
        <a:p>
          <a:endParaRPr lang="ru-RU"/>
        </a:p>
      </dgm:t>
    </dgm:pt>
    <dgm:pt modelId="{1A3A08AB-1B79-423A-9BD3-A468D20EA27A}">
      <dgm:prSet custT="1"/>
      <dgm:spPr>
        <a:solidFill>
          <a:srgbClr val="003E95">
            <a:alpha val="69804"/>
          </a:srgbClr>
        </a:solidFill>
      </dgm:spPr>
      <dgm:t>
        <a:bodyPr/>
        <a:lstStyle/>
        <a:p>
          <a:r>
            <a:rPr lang="ru-RU" sz="21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3. Обязательные ответные действия государственных органов на обращение ресурсоснабжающей организации  по воздействию на управляющие компании в целях исполнения последними обязанностей по установки и обслуживанию ОДПУ.</a:t>
          </a:r>
          <a:endParaRPr lang="ru-RU" sz="21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5BC38-1ACB-453A-A7D9-BC47E781E510}" type="parTrans" cxnId="{FEF0E3EE-B11B-485A-A622-E458F8150B0D}">
      <dgm:prSet/>
      <dgm:spPr/>
      <dgm:t>
        <a:bodyPr/>
        <a:lstStyle/>
        <a:p>
          <a:endParaRPr lang="ru-RU"/>
        </a:p>
      </dgm:t>
    </dgm:pt>
    <dgm:pt modelId="{1D2BE6F4-34FC-4742-8A5D-519FD8867AE8}" type="sibTrans" cxnId="{FEF0E3EE-B11B-485A-A622-E458F8150B0D}">
      <dgm:prSet/>
      <dgm:spPr/>
      <dgm:t>
        <a:bodyPr/>
        <a:lstStyle/>
        <a:p>
          <a:endParaRPr lang="ru-RU"/>
        </a:p>
      </dgm:t>
    </dgm:pt>
    <dgm:pt modelId="{C7FF549E-0839-4AF3-A0D9-A3362870A484}" type="pres">
      <dgm:prSet presAssocID="{A8EC4138-295A-4AA8-8F97-F27FF04973A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31038B-5DE1-40FC-B460-9C55A7D869DF}" type="pres">
      <dgm:prSet presAssocID="{1A3A08AB-1B79-423A-9BD3-A468D20EA27A}" presName="boxAndChildren" presStyleCnt="0"/>
      <dgm:spPr/>
    </dgm:pt>
    <dgm:pt modelId="{22CE231A-3D6C-438D-A901-E1B650DA834F}" type="pres">
      <dgm:prSet presAssocID="{1A3A08AB-1B79-423A-9BD3-A468D20EA27A}" presName="parentTextBox" presStyleLbl="node1" presStyleIdx="0" presStyleCnt="3" custLinFactNeighborX="6149" custLinFactNeighborY="72"/>
      <dgm:spPr/>
      <dgm:t>
        <a:bodyPr/>
        <a:lstStyle/>
        <a:p>
          <a:endParaRPr lang="ru-RU"/>
        </a:p>
      </dgm:t>
    </dgm:pt>
    <dgm:pt modelId="{E075CEF2-4886-4B1B-B510-84AABC06851D}" type="pres">
      <dgm:prSet presAssocID="{8994F607-6129-4C9C-ABF7-2F421622B2E8}" presName="sp" presStyleCnt="0"/>
      <dgm:spPr/>
    </dgm:pt>
    <dgm:pt modelId="{E2547CE0-BC4D-44A5-A237-0329AA9747BD}" type="pres">
      <dgm:prSet presAssocID="{F5411574-F2D3-47D9-9A81-383B131DFD04}" presName="arrowAndChildren" presStyleCnt="0"/>
      <dgm:spPr/>
    </dgm:pt>
    <dgm:pt modelId="{0BA9E838-DDB1-4816-AEA0-EE8E224C608A}" type="pres">
      <dgm:prSet presAssocID="{F5411574-F2D3-47D9-9A81-383B131DFD04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1CACB559-B061-4E6D-A14B-773D4D1F35EF}" type="pres">
      <dgm:prSet presAssocID="{92678535-9708-45C5-B0D4-972290A71727}" presName="sp" presStyleCnt="0"/>
      <dgm:spPr/>
    </dgm:pt>
    <dgm:pt modelId="{4ECC2C58-76FE-4B29-93BB-F00F21215974}" type="pres">
      <dgm:prSet presAssocID="{43CA0C54-0BD3-46C5-8E40-AEC9AAB55742}" presName="arrowAndChildren" presStyleCnt="0"/>
      <dgm:spPr/>
    </dgm:pt>
    <dgm:pt modelId="{C81BDFB4-4A55-4F29-9D04-4A7E7EFFAFBB}" type="pres">
      <dgm:prSet presAssocID="{43CA0C54-0BD3-46C5-8E40-AEC9AAB55742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B19C66B0-0EE3-40B3-8C5B-E00617FB3DDB}" srcId="{A8EC4138-295A-4AA8-8F97-F27FF04973A7}" destId="{43CA0C54-0BD3-46C5-8E40-AEC9AAB55742}" srcOrd="0" destOrd="0" parTransId="{AF813BF5-C51F-4180-91F1-A8E2797BFE59}" sibTransId="{92678535-9708-45C5-B0D4-972290A71727}"/>
    <dgm:cxn modelId="{FEF0E3EE-B11B-485A-A622-E458F8150B0D}" srcId="{A8EC4138-295A-4AA8-8F97-F27FF04973A7}" destId="{1A3A08AB-1B79-423A-9BD3-A468D20EA27A}" srcOrd="2" destOrd="0" parTransId="{C3C5BC38-1ACB-453A-A7D9-BC47E781E510}" sibTransId="{1D2BE6F4-34FC-4742-8A5D-519FD8867AE8}"/>
    <dgm:cxn modelId="{3F37677A-5441-4193-94E6-C4375F2B4354}" type="presOf" srcId="{A8EC4138-295A-4AA8-8F97-F27FF04973A7}" destId="{C7FF549E-0839-4AF3-A0D9-A3362870A484}" srcOrd="0" destOrd="0" presId="urn:microsoft.com/office/officeart/2005/8/layout/process4"/>
    <dgm:cxn modelId="{75F42703-B084-4DC6-8148-B4A7E2A9E264}" srcId="{A8EC4138-295A-4AA8-8F97-F27FF04973A7}" destId="{F5411574-F2D3-47D9-9A81-383B131DFD04}" srcOrd="1" destOrd="0" parTransId="{F97FC40D-BD91-4CE9-B347-013BE189D3E1}" sibTransId="{8994F607-6129-4C9C-ABF7-2F421622B2E8}"/>
    <dgm:cxn modelId="{04C9E558-B1BB-44BA-985B-3919C798F27F}" type="presOf" srcId="{43CA0C54-0BD3-46C5-8E40-AEC9AAB55742}" destId="{C81BDFB4-4A55-4F29-9D04-4A7E7EFFAFBB}" srcOrd="0" destOrd="0" presId="urn:microsoft.com/office/officeart/2005/8/layout/process4"/>
    <dgm:cxn modelId="{E273EBB4-F863-48E6-A731-3A7E592467F4}" type="presOf" srcId="{1A3A08AB-1B79-423A-9BD3-A468D20EA27A}" destId="{22CE231A-3D6C-438D-A901-E1B650DA834F}" srcOrd="0" destOrd="0" presId="urn:microsoft.com/office/officeart/2005/8/layout/process4"/>
    <dgm:cxn modelId="{6CC38C81-B909-42DF-BD47-B141CD9D8916}" type="presOf" srcId="{F5411574-F2D3-47D9-9A81-383B131DFD04}" destId="{0BA9E838-DDB1-4816-AEA0-EE8E224C608A}" srcOrd="0" destOrd="0" presId="urn:microsoft.com/office/officeart/2005/8/layout/process4"/>
    <dgm:cxn modelId="{E93E00B8-DCD2-42E6-90E0-8649CB3C1DBE}" type="presParOf" srcId="{C7FF549E-0839-4AF3-A0D9-A3362870A484}" destId="{5D31038B-5DE1-40FC-B460-9C55A7D869DF}" srcOrd="0" destOrd="0" presId="urn:microsoft.com/office/officeart/2005/8/layout/process4"/>
    <dgm:cxn modelId="{7ACDD6D7-DF32-4A4A-928C-6F11AE06E6BD}" type="presParOf" srcId="{5D31038B-5DE1-40FC-B460-9C55A7D869DF}" destId="{22CE231A-3D6C-438D-A901-E1B650DA834F}" srcOrd="0" destOrd="0" presId="urn:microsoft.com/office/officeart/2005/8/layout/process4"/>
    <dgm:cxn modelId="{D16C7A80-9510-417E-8CCC-ED651A4B6458}" type="presParOf" srcId="{C7FF549E-0839-4AF3-A0D9-A3362870A484}" destId="{E075CEF2-4886-4B1B-B510-84AABC06851D}" srcOrd="1" destOrd="0" presId="urn:microsoft.com/office/officeart/2005/8/layout/process4"/>
    <dgm:cxn modelId="{FF832F30-756D-479C-8ABE-CE1A048BC9EC}" type="presParOf" srcId="{C7FF549E-0839-4AF3-A0D9-A3362870A484}" destId="{E2547CE0-BC4D-44A5-A237-0329AA9747BD}" srcOrd="2" destOrd="0" presId="urn:microsoft.com/office/officeart/2005/8/layout/process4"/>
    <dgm:cxn modelId="{D565DD33-4ADA-4F20-A2DA-0434872B6FDE}" type="presParOf" srcId="{E2547CE0-BC4D-44A5-A237-0329AA9747BD}" destId="{0BA9E838-DDB1-4816-AEA0-EE8E224C608A}" srcOrd="0" destOrd="0" presId="urn:microsoft.com/office/officeart/2005/8/layout/process4"/>
    <dgm:cxn modelId="{B30CB9E7-8CA1-4398-B145-2FC2CB313B51}" type="presParOf" srcId="{C7FF549E-0839-4AF3-A0D9-A3362870A484}" destId="{1CACB559-B061-4E6D-A14B-773D4D1F35EF}" srcOrd="3" destOrd="0" presId="urn:microsoft.com/office/officeart/2005/8/layout/process4"/>
    <dgm:cxn modelId="{BBE61368-9BAB-44AF-B1DE-3891A6E2FFA3}" type="presParOf" srcId="{C7FF549E-0839-4AF3-A0D9-A3362870A484}" destId="{4ECC2C58-76FE-4B29-93BB-F00F21215974}" srcOrd="4" destOrd="0" presId="urn:microsoft.com/office/officeart/2005/8/layout/process4"/>
    <dgm:cxn modelId="{D735D57C-6692-4EF5-9988-8D5A095C2EE7}" type="presParOf" srcId="{4ECC2C58-76FE-4B29-93BB-F00F21215974}" destId="{C81BDFB4-4A55-4F29-9D04-4A7E7EFFAFB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59B2ED-E119-4CC7-BD50-53E09C0D0608}">
      <dsp:nvSpPr>
        <dsp:cNvPr id="0" name=""/>
        <dsp:cNvSpPr/>
      </dsp:nvSpPr>
      <dsp:spPr>
        <a:xfrm>
          <a:off x="134708" y="1253734"/>
          <a:ext cx="5850898" cy="498021"/>
        </a:xfrm>
        <a:prstGeom prst="rect">
          <a:avLst/>
        </a:prstGeom>
        <a:solidFill>
          <a:srgbClr val="203864">
            <a:alpha val="89804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339F74-C826-4D0E-AF00-4CE9B5D3F7EC}">
      <dsp:nvSpPr>
        <dsp:cNvPr id="0" name=""/>
        <dsp:cNvSpPr/>
      </dsp:nvSpPr>
      <dsp:spPr>
        <a:xfrm flipH="1" flipV="1">
          <a:off x="5906280" y="1273754"/>
          <a:ext cx="45720" cy="45720"/>
        </a:xfrm>
        <a:prstGeom prst="rect">
          <a:avLst/>
        </a:prstGeom>
        <a:solidFill>
          <a:schemeClr val="accent5">
            <a:lumMod val="50000"/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F8B6D1-0A61-457A-8DD4-33B13D18E80F}">
      <dsp:nvSpPr>
        <dsp:cNvPr id="0" name=""/>
        <dsp:cNvSpPr/>
      </dsp:nvSpPr>
      <dsp:spPr>
        <a:xfrm>
          <a:off x="96970" y="5651"/>
          <a:ext cx="5850898" cy="1236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ФЗ-261 от 23.11.2009 «Об энергосбережении и о повышении энергетической эффективности»</a:t>
          </a:r>
          <a:endParaRPr lang="ru-RU" sz="2500" kern="1200" dirty="0">
            <a:solidFill>
              <a:schemeClr val="accent5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6970" y="5651"/>
        <a:ext cx="5850898" cy="1236549"/>
      </dsp:txXfrm>
    </dsp:sp>
    <dsp:sp modelId="{9795C514-CDC5-4D25-9B84-F25F1CD70C30}">
      <dsp:nvSpPr>
        <dsp:cNvPr id="0" name=""/>
        <dsp:cNvSpPr/>
      </dsp:nvSpPr>
      <dsp:spPr>
        <a:xfrm>
          <a:off x="142425" y="2097590"/>
          <a:ext cx="429817" cy="429817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AB323-C5F3-4925-B25B-061B22CA2C21}">
      <dsp:nvSpPr>
        <dsp:cNvPr id="0" name=""/>
        <dsp:cNvSpPr/>
      </dsp:nvSpPr>
      <dsp:spPr>
        <a:xfrm>
          <a:off x="552016" y="1811546"/>
          <a:ext cx="5441335" cy="1001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Не допуск управляющей организацией в помещение представителей ресурсоснабжающей организации для установки ОДПУ </a:t>
          </a:r>
          <a:endParaRPr lang="ru-RU" sz="1600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2016" y="1811546"/>
        <a:ext cx="5441335" cy="1001905"/>
      </dsp:txXfrm>
    </dsp:sp>
    <dsp:sp modelId="{E0BAC94A-F3C4-4DBB-929E-C8FA9124B0A5}">
      <dsp:nvSpPr>
        <dsp:cNvPr id="0" name=""/>
        <dsp:cNvSpPr/>
      </dsp:nvSpPr>
      <dsp:spPr>
        <a:xfrm>
          <a:off x="140156" y="3041883"/>
          <a:ext cx="429817" cy="429817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E3BFC8-1DD6-4ED3-88ED-5933F4A3B3DF}">
      <dsp:nvSpPr>
        <dsp:cNvPr id="0" name=""/>
        <dsp:cNvSpPr/>
      </dsp:nvSpPr>
      <dsp:spPr>
        <a:xfrm>
          <a:off x="552016" y="2813452"/>
          <a:ext cx="5441335" cy="1001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Легитимизация</a:t>
          </a:r>
          <a:r>
            <a:rPr lang="ru-RU" sz="1600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 процедуры дистанционного снятия показаний ОДПУ</a:t>
          </a:r>
          <a:endParaRPr lang="ru-RU" sz="1600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2016" y="2813452"/>
        <a:ext cx="5441335" cy="1001905"/>
      </dsp:txXfrm>
    </dsp:sp>
    <dsp:sp modelId="{40610F94-58FA-47C4-A073-2B7C6F9E4D58}">
      <dsp:nvSpPr>
        <dsp:cNvPr id="0" name=""/>
        <dsp:cNvSpPr/>
      </dsp:nvSpPr>
      <dsp:spPr>
        <a:xfrm>
          <a:off x="142425" y="4101401"/>
          <a:ext cx="429817" cy="429817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7DA526-DFF4-45E7-B92C-36E60EC556E7}">
      <dsp:nvSpPr>
        <dsp:cNvPr id="0" name=""/>
        <dsp:cNvSpPr/>
      </dsp:nvSpPr>
      <dsp:spPr>
        <a:xfrm>
          <a:off x="555281" y="4028693"/>
          <a:ext cx="5441335" cy="1001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Отсутствие реакции государственных органов на обращение ресурсоснабжающей организации по воздействию на управляющие компании в целях исполнения последними обязанностей по обслуживанию ОДПУ</a:t>
          </a:r>
          <a:endParaRPr lang="ru-RU" sz="1600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5281" y="4028693"/>
        <a:ext cx="5441335" cy="1001905"/>
      </dsp:txXfrm>
    </dsp:sp>
    <dsp:sp modelId="{36F1C24B-61C2-48AB-8148-6E828028065C}">
      <dsp:nvSpPr>
        <dsp:cNvPr id="0" name=""/>
        <dsp:cNvSpPr/>
      </dsp:nvSpPr>
      <dsp:spPr>
        <a:xfrm>
          <a:off x="6149101" y="1246141"/>
          <a:ext cx="5850898" cy="498021"/>
        </a:xfrm>
        <a:prstGeom prst="rect">
          <a:avLst/>
        </a:prstGeom>
        <a:solidFill>
          <a:srgbClr val="0070C0">
            <a:alpha val="89804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3F0176-257E-4D86-B8A5-38E58C22D50D}">
      <dsp:nvSpPr>
        <dsp:cNvPr id="0" name=""/>
        <dsp:cNvSpPr/>
      </dsp:nvSpPr>
      <dsp:spPr>
        <a:xfrm flipH="1">
          <a:off x="11882283" y="1247475"/>
          <a:ext cx="45720" cy="45720"/>
        </a:xfrm>
        <a:prstGeom prst="rect">
          <a:avLst/>
        </a:prstGeom>
        <a:solidFill>
          <a:srgbClr val="0070C0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42291C-77EA-4026-9885-BE7D1CC4810E}">
      <dsp:nvSpPr>
        <dsp:cNvPr id="0" name=""/>
        <dsp:cNvSpPr/>
      </dsp:nvSpPr>
      <dsp:spPr>
        <a:xfrm>
          <a:off x="6146272" y="0"/>
          <a:ext cx="5850898" cy="1236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Постановление Правительства РФ от 06.05.2011 № 354 «О предоставлении коммунальных услуг»</a:t>
          </a:r>
          <a:endParaRPr lang="ru-RU" sz="2500" kern="1200" dirty="0">
            <a:solidFill>
              <a:schemeClr val="accent5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46272" y="0"/>
        <a:ext cx="5850898" cy="1236549"/>
      </dsp:txXfrm>
    </dsp:sp>
    <dsp:sp modelId="{90029054-1C8E-4F70-AA59-EB771FBB0200}">
      <dsp:nvSpPr>
        <dsp:cNvPr id="0" name=""/>
        <dsp:cNvSpPr/>
      </dsp:nvSpPr>
      <dsp:spPr>
        <a:xfrm>
          <a:off x="6167999" y="2108928"/>
          <a:ext cx="429817" cy="429817"/>
        </a:xfrm>
        <a:prstGeom prst="rect">
          <a:avLst/>
        </a:prstGeom>
        <a:solidFill>
          <a:srgbClr val="4D93D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B520FE-9C91-4213-BF01-42712B6EFBD9}">
      <dsp:nvSpPr>
        <dsp:cNvPr id="0" name=""/>
        <dsp:cNvSpPr/>
      </dsp:nvSpPr>
      <dsp:spPr>
        <a:xfrm>
          <a:off x="6672007" y="1777972"/>
          <a:ext cx="5070671" cy="1001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Отсутствие достоверного учета</a:t>
          </a:r>
          <a:endParaRPr lang="ru-RU" sz="1600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72007" y="1777972"/>
        <a:ext cx="5070671" cy="1001905"/>
      </dsp:txXfrm>
    </dsp:sp>
    <dsp:sp modelId="{CA4B19A9-44AB-4467-BA11-E4A570856EC4}">
      <dsp:nvSpPr>
        <dsp:cNvPr id="0" name=""/>
        <dsp:cNvSpPr/>
      </dsp:nvSpPr>
      <dsp:spPr>
        <a:xfrm>
          <a:off x="6167999" y="3030570"/>
          <a:ext cx="429817" cy="429817"/>
        </a:xfrm>
        <a:prstGeom prst="rect">
          <a:avLst/>
        </a:prstGeom>
        <a:solidFill>
          <a:srgbClr val="81C9E3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5BB4B2-A1DC-4629-A123-066B009B4388}">
      <dsp:nvSpPr>
        <dsp:cNvPr id="0" name=""/>
        <dsp:cNvSpPr/>
      </dsp:nvSpPr>
      <dsp:spPr>
        <a:xfrm>
          <a:off x="6664389" y="2742567"/>
          <a:ext cx="4926639" cy="1001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Включение в полномочия ОСС принятие решения о способе передачи показаний ОДПУ и ИПУ, в том числе снятых дистанционно</a:t>
          </a:r>
          <a:endParaRPr lang="ru-RU" sz="1600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64389" y="2742567"/>
        <a:ext cx="4926639" cy="1001905"/>
      </dsp:txXfrm>
    </dsp:sp>
    <dsp:sp modelId="{0E2509DF-989B-4BA4-BD0B-B8261730FBBA}">
      <dsp:nvSpPr>
        <dsp:cNvPr id="0" name=""/>
        <dsp:cNvSpPr/>
      </dsp:nvSpPr>
      <dsp:spPr>
        <a:xfrm>
          <a:off x="6167999" y="4110569"/>
          <a:ext cx="429817" cy="429817"/>
        </a:xfrm>
        <a:prstGeom prst="rect">
          <a:avLst/>
        </a:prstGeom>
        <a:solidFill>
          <a:srgbClr val="C6E6F2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6C58F0-F999-4723-A7A3-F3B790B66EA6}">
      <dsp:nvSpPr>
        <dsp:cNvPr id="0" name=""/>
        <dsp:cNvSpPr/>
      </dsp:nvSpPr>
      <dsp:spPr>
        <a:xfrm>
          <a:off x="6666947" y="3750574"/>
          <a:ext cx="4926639" cy="1001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Нарушение прав потребителей при оплате относительно показаний ОДПУ</a:t>
          </a:r>
          <a:endParaRPr lang="ru-RU" sz="1600" kern="1200" dirty="0">
            <a:solidFill>
              <a:srgbClr val="0070C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66947" y="3750574"/>
        <a:ext cx="4926639" cy="10019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CE231A-3D6C-438D-A901-E1B650DA834F}">
      <dsp:nvSpPr>
        <dsp:cNvPr id="0" name=""/>
        <dsp:cNvSpPr/>
      </dsp:nvSpPr>
      <dsp:spPr>
        <a:xfrm>
          <a:off x="0" y="4015618"/>
          <a:ext cx="11356597" cy="1317706"/>
        </a:xfrm>
        <a:prstGeom prst="rect">
          <a:avLst/>
        </a:prstGeom>
        <a:solidFill>
          <a:srgbClr val="003E95">
            <a:alpha val="6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3. Обязательные ответные действия государственных органов на обращение ресурсоснабжающей организации  по воздействию на управляющие компании в целях исполнения последними обязанностей по установки и обслуживанию ОДПУ.</a:t>
          </a:r>
          <a:endParaRPr lang="ru-RU" sz="21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015618"/>
        <a:ext cx="11356597" cy="1317706"/>
      </dsp:txXfrm>
    </dsp:sp>
    <dsp:sp modelId="{0BA9E838-DDB1-4816-AEA0-EE8E224C608A}">
      <dsp:nvSpPr>
        <dsp:cNvPr id="0" name=""/>
        <dsp:cNvSpPr/>
      </dsp:nvSpPr>
      <dsp:spPr>
        <a:xfrm rot="10800000">
          <a:off x="0" y="2007809"/>
          <a:ext cx="11356597" cy="2026632"/>
        </a:xfrm>
        <a:prstGeom prst="upArrowCallout">
          <a:avLst/>
        </a:prstGeom>
        <a:solidFill>
          <a:srgbClr val="5B9BD5">
            <a:alpha val="6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131E0C"/>
              </a:solidFill>
              <a:latin typeface="Arial" panose="020B0604020202020204" pitchFamily="34" charset="0"/>
              <a:cs typeface="Arial" panose="020B0604020202020204" pitchFamily="34" charset="0"/>
            </a:rPr>
            <a:t>2. Установление  административной ответственности для управляющих организаций  за не допуск представителей ресурсоснабжающей организации для установки ОДПУ.</a:t>
          </a:r>
          <a:endParaRPr lang="ru-RU" sz="2100" kern="1200" dirty="0">
            <a:solidFill>
              <a:srgbClr val="131E0C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2007809"/>
        <a:ext cx="11356597" cy="1316845"/>
      </dsp:txXfrm>
    </dsp:sp>
    <dsp:sp modelId="{C81BDFB4-4A55-4F29-9D04-4A7E7EFFAFBB}">
      <dsp:nvSpPr>
        <dsp:cNvPr id="0" name=""/>
        <dsp:cNvSpPr/>
      </dsp:nvSpPr>
      <dsp:spPr>
        <a:xfrm rot="10800000">
          <a:off x="0" y="942"/>
          <a:ext cx="11356597" cy="2026632"/>
        </a:xfrm>
        <a:prstGeom prst="upArrowCallout">
          <a:avLst/>
        </a:prstGeom>
        <a:solidFill>
          <a:srgbClr val="BDD7EE">
            <a:alpha val="6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131E0C"/>
              </a:solidFill>
              <a:latin typeface="Arial" panose="020B0604020202020204" pitchFamily="34" charset="0"/>
              <a:cs typeface="Arial" panose="020B0604020202020204" pitchFamily="34" charset="0"/>
            </a:rPr>
            <a:t>1. Разграничение организационных обязанностей коммерческого учета тепловой энергии, теплоносителя, поставляемых потребителям  между участниками (ресурсоснабжающей и управляющей компаниями) путем внесения изменений в п.17 Правил коммерческого учета тепловой энергии, теплоносителя, утв. Постановлением  Правительства РФ от 18.11.2013 № 1034.</a:t>
          </a:r>
          <a:endParaRPr lang="ru-RU" sz="1900" kern="1200" dirty="0">
            <a:solidFill>
              <a:srgbClr val="131E0C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942"/>
        <a:ext cx="11356597" cy="1316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41813-2E4A-4BC5-877B-C82B9992967C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354B1-C64F-4C24-A1EC-B12C7ACA0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91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67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419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40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150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827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209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580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32EF5-583C-4CF6-B51D-66F820CF88D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083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778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968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02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990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659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259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736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48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422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78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602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DADEA-09CE-4575-B727-F81F846D56A3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87B1B-E1C2-484F-925F-1CE5C0A75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15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3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3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5.png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image" Target="../media/image5.png"/><Relationship Id="rId10" Type="http://schemas.microsoft.com/office/2007/relationships/diagramDrawing" Target="../diagrams/drawing2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105" y="-7108"/>
            <a:ext cx="12199105" cy="685140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63040" y="-12505"/>
            <a:ext cx="12028960" cy="6877686"/>
          </a:xfrm>
          <a:custGeom>
            <a:avLst/>
            <a:gdLst>
              <a:gd name="connsiteX0" fmla="*/ 0 w 11856000"/>
              <a:gd name="connsiteY0" fmla="*/ 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0 w 11856000"/>
              <a:gd name="connsiteY4" fmla="*/ 0 h 6852380"/>
              <a:gd name="connsiteX0" fmla="*/ 7081284 w 11856000"/>
              <a:gd name="connsiteY0" fmla="*/ 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7081284 w 11856000"/>
              <a:gd name="connsiteY4" fmla="*/ 0 h 6852380"/>
              <a:gd name="connsiteX0" fmla="*/ 6964325 w 11856000"/>
              <a:gd name="connsiteY0" fmla="*/ 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6964325 w 11856000"/>
              <a:gd name="connsiteY4" fmla="*/ 0 h 6852380"/>
              <a:gd name="connsiteX0" fmla="*/ 7051462 w 11856000"/>
              <a:gd name="connsiteY0" fmla="*/ 2844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7051462 w 11856000"/>
              <a:gd name="connsiteY4" fmla="*/ 28440 h 6852380"/>
              <a:gd name="connsiteX0" fmla="*/ 7051462 w 11856000"/>
              <a:gd name="connsiteY0" fmla="*/ 0 h 6823940"/>
              <a:gd name="connsiteX1" fmla="*/ 11856000 w 11856000"/>
              <a:gd name="connsiteY1" fmla="*/ 2942 h 6823940"/>
              <a:gd name="connsiteX2" fmla="*/ 11856000 w 11856000"/>
              <a:gd name="connsiteY2" fmla="*/ 6823940 h 6823940"/>
              <a:gd name="connsiteX3" fmla="*/ 0 w 11856000"/>
              <a:gd name="connsiteY3" fmla="*/ 6823940 h 6823940"/>
              <a:gd name="connsiteX4" fmla="*/ 7051462 w 11856000"/>
              <a:gd name="connsiteY4" fmla="*/ 0 h 6823940"/>
              <a:gd name="connsiteX0" fmla="*/ 7051462 w 11856000"/>
              <a:gd name="connsiteY0" fmla="*/ 7518 h 6831458"/>
              <a:gd name="connsiteX1" fmla="*/ 11856000 w 11856000"/>
              <a:gd name="connsiteY1" fmla="*/ 0 h 6831458"/>
              <a:gd name="connsiteX2" fmla="*/ 11856000 w 11856000"/>
              <a:gd name="connsiteY2" fmla="*/ 6831458 h 6831458"/>
              <a:gd name="connsiteX3" fmla="*/ 0 w 11856000"/>
              <a:gd name="connsiteY3" fmla="*/ 6831458 h 6831458"/>
              <a:gd name="connsiteX4" fmla="*/ 7051462 w 11856000"/>
              <a:gd name="connsiteY4" fmla="*/ 7518 h 6831458"/>
              <a:gd name="connsiteX0" fmla="*/ 6864778 w 11669316"/>
              <a:gd name="connsiteY0" fmla="*/ 7518 h 6831458"/>
              <a:gd name="connsiteX1" fmla="*/ 11669316 w 11669316"/>
              <a:gd name="connsiteY1" fmla="*/ 0 h 6831458"/>
              <a:gd name="connsiteX2" fmla="*/ 11669316 w 11669316"/>
              <a:gd name="connsiteY2" fmla="*/ 6831458 h 6831458"/>
              <a:gd name="connsiteX3" fmla="*/ 0 w 11669316"/>
              <a:gd name="connsiteY3" fmla="*/ 6831458 h 6831458"/>
              <a:gd name="connsiteX4" fmla="*/ 6864778 w 11669316"/>
              <a:gd name="connsiteY4" fmla="*/ 7518 h 683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9316" h="6831458">
                <a:moveTo>
                  <a:pt x="6864778" y="7518"/>
                </a:moveTo>
                <a:lnTo>
                  <a:pt x="11669316" y="0"/>
                </a:lnTo>
                <a:lnTo>
                  <a:pt x="11669316" y="6831458"/>
                </a:lnTo>
                <a:lnTo>
                  <a:pt x="0" y="6831458"/>
                </a:lnTo>
                <a:lnTo>
                  <a:pt x="6864778" y="7518"/>
                </a:lnTo>
                <a:close/>
              </a:path>
            </a:pathLst>
          </a:custGeom>
          <a:solidFill>
            <a:srgbClr val="01711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 rot="2717108">
            <a:off x="3410039" y="-1653641"/>
            <a:ext cx="421619" cy="10042792"/>
          </a:xfrm>
          <a:custGeom>
            <a:avLst/>
            <a:gdLst>
              <a:gd name="connsiteX0" fmla="*/ 0 w 424101"/>
              <a:gd name="connsiteY0" fmla="*/ 428343 h 10070103"/>
              <a:gd name="connsiteX1" fmla="*/ 424101 w 424101"/>
              <a:gd name="connsiteY1" fmla="*/ 0 h 10070103"/>
              <a:gd name="connsiteX2" fmla="*/ 424101 w 424101"/>
              <a:gd name="connsiteY2" fmla="*/ 9777690 h 10070103"/>
              <a:gd name="connsiteX3" fmla="*/ 134584 w 424101"/>
              <a:gd name="connsiteY3" fmla="*/ 10070103 h 10070103"/>
              <a:gd name="connsiteX4" fmla="*/ 0 w 424101"/>
              <a:gd name="connsiteY4" fmla="*/ 9936853 h 1007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101" h="10070103">
                <a:moveTo>
                  <a:pt x="0" y="428343"/>
                </a:moveTo>
                <a:lnTo>
                  <a:pt x="424101" y="0"/>
                </a:lnTo>
                <a:lnTo>
                  <a:pt x="424101" y="9777690"/>
                </a:lnTo>
                <a:lnTo>
                  <a:pt x="134584" y="10070103"/>
                </a:lnTo>
                <a:lnTo>
                  <a:pt x="0" y="9936853"/>
                </a:lnTo>
                <a:close/>
              </a:path>
            </a:pathLst>
          </a:custGeom>
          <a:solidFill>
            <a:srgbClr val="A34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 flipH="1">
            <a:off x="11430789" y="6031485"/>
            <a:ext cx="761211" cy="826515"/>
          </a:xfrm>
          <a:prstGeom prst="rtTriangle">
            <a:avLst/>
          </a:prstGeom>
          <a:solidFill>
            <a:srgbClr val="A34C2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араллелограмм 21"/>
          <p:cNvSpPr/>
          <p:nvPr/>
        </p:nvSpPr>
        <p:spPr>
          <a:xfrm rot="2046174">
            <a:off x="10371202" y="57855"/>
            <a:ext cx="650024" cy="2149762"/>
          </a:xfrm>
          <a:custGeom>
            <a:avLst/>
            <a:gdLst>
              <a:gd name="connsiteX0" fmla="*/ 0 w 791174"/>
              <a:gd name="connsiteY0" fmla="*/ 1801388 h 1801388"/>
              <a:gd name="connsiteX1" fmla="*/ 197794 w 791174"/>
              <a:gd name="connsiteY1" fmla="*/ 0 h 1801388"/>
              <a:gd name="connsiteX2" fmla="*/ 791174 w 791174"/>
              <a:gd name="connsiteY2" fmla="*/ 0 h 1801388"/>
              <a:gd name="connsiteX3" fmla="*/ 593381 w 791174"/>
              <a:gd name="connsiteY3" fmla="*/ 1801388 h 1801388"/>
              <a:gd name="connsiteX4" fmla="*/ 0 w 791174"/>
              <a:gd name="connsiteY4" fmla="*/ 1801388 h 1801388"/>
              <a:gd name="connsiteX0" fmla="*/ 0 w 593381"/>
              <a:gd name="connsiteY0" fmla="*/ 1962139 h 1962139"/>
              <a:gd name="connsiteX1" fmla="*/ 197794 w 593381"/>
              <a:gd name="connsiteY1" fmla="*/ 160751 h 1962139"/>
              <a:gd name="connsiteX2" fmla="*/ 404812 w 593381"/>
              <a:gd name="connsiteY2" fmla="*/ 0 h 1962139"/>
              <a:gd name="connsiteX3" fmla="*/ 593381 w 593381"/>
              <a:gd name="connsiteY3" fmla="*/ 1962139 h 1962139"/>
              <a:gd name="connsiteX4" fmla="*/ 0 w 593381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259529 w 404812"/>
              <a:gd name="connsiteY3" fmla="*/ 1715264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186432 w 404812"/>
              <a:gd name="connsiteY3" fmla="*/ 1777021 h 1962139"/>
              <a:gd name="connsiteX4" fmla="*/ 0 w 404812"/>
              <a:gd name="connsiteY4" fmla="*/ 1962139 h 196213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6432 w 364202"/>
              <a:gd name="connsiteY3" fmla="*/ 1742711 h 1927829"/>
              <a:gd name="connsiteX4" fmla="*/ 0 w 364202"/>
              <a:gd name="connsiteY4" fmla="*/ 1927829 h 1927829"/>
              <a:gd name="connsiteX0" fmla="*/ 0 w 353063"/>
              <a:gd name="connsiteY0" fmla="*/ 1852264 h 1852264"/>
              <a:gd name="connsiteX1" fmla="*/ 186655 w 353063"/>
              <a:gd name="connsiteY1" fmla="*/ 126441 h 1852264"/>
              <a:gd name="connsiteX2" fmla="*/ 353063 w 353063"/>
              <a:gd name="connsiteY2" fmla="*/ 0 h 1852264"/>
              <a:gd name="connsiteX3" fmla="*/ 175293 w 353063"/>
              <a:gd name="connsiteY3" fmla="*/ 1742711 h 1852264"/>
              <a:gd name="connsiteX4" fmla="*/ 0 w 353063"/>
              <a:gd name="connsiteY4" fmla="*/ 1852264 h 1852264"/>
              <a:gd name="connsiteX0" fmla="*/ 0 w 350885"/>
              <a:gd name="connsiteY0" fmla="*/ 1828023 h 1828023"/>
              <a:gd name="connsiteX1" fmla="*/ 186655 w 350885"/>
              <a:gd name="connsiteY1" fmla="*/ 102200 h 1828023"/>
              <a:gd name="connsiteX2" fmla="*/ 350885 w 350885"/>
              <a:gd name="connsiteY2" fmla="*/ 0 h 1828023"/>
              <a:gd name="connsiteX3" fmla="*/ 175293 w 350885"/>
              <a:gd name="connsiteY3" fmla="*/ 1718470 h 1828023"/>
              <a:gd name="connsiteX4" fmla="*/ 0 w 350885"/>
              <a:gd name="connsiteY4" fmla="*/ 1828023 h 1828023"/>
              <a:gd name="connsiteX0" fmla="*/ 0 w 363702"/>
              <a:gd name="connsiteY0" fmla="*/ 1910042 h 1910042"/>
              <a:gd name="connsiteX1" fmla="*/ 186655 w 363702"/>
              <a:gd name="connsiteY1" fmla="*/ 184219 h 1910042"/>
              <a:gd name="connsiteX2" fmla="*/ 363702 w 363702"/>
              <a:gd name="connsiteY2" fmla="*/ 0 h 1910042"/>
              <a:gd name="connsiteX3" fmla="*/ 175293 w 363702"/>
              <a:gd name="connsiteY3" fmla="*/ 1800489 h 1910042"/>
              <a:gd name="connsiteX4" fmla="*/ 0 w 363702"/>
              <a:gd name="connsiteY4" fmla="*/ 1910042 h 1910042"/>
              <a:gd name="connsiteX0" fmla="*/ 0 w 372351"/>
              <a:gd name="connsiteY0" fmla="*/ 1995133 h 1995133"/>
              <a:gd name="connsiteX1" fmla="*/ 195304 w 372351"/>
              <a:gd name="connsiteY1" fmla="*/ 184219 h 1995133"/>
              <a:gd name="connsiteX2" fmla="*/ 372351 w 372351"/>
              <a:gd name="connsiteY2" fmla="*/ 0 h 1995133"/>
              <a:gd name="connsiteX3" fmla="*/ 183942 w 372351"/>
              <a:gd name="connsiteY3" fmla="*/ 1800489 h 1995133"/>
              <a:gd name="connsiteX4" fmla="*/ 0 w 372351"/>
              <a:gd name="connsiteY4" fmla="*/ 1995133 h 1995133"/>
              <a:gd name="connsiteX0" fmla="*/ 0 w 344734"/>
              <a:gd name="connsiteY0" fmla="*/ 2004550 h 2004550"/>
              <a:gd name="connsiteX1" fmla="*/ 195304 w 344734"/>
              <a:gd name="connsiteY1" fmla="*/ 193636 h 2004550"/>
              <a:gd name="connsiteX2" fmla="*/ 344734 w 344734"/>
              <a:gd name="connsiteY2" fmla="*/ 0 h 2004550"/>
              <a:gd name="connsiteX3" fmla="*/ 183942 w 344734"/>
              <a:gd name="connsiteY3" fmla="*/ 1809906 h 2004550"/>
              <a:gd name="connsiteX4" fmla="*/ 0 w 344734"/>
              <a:gd name="connsiteY4" fmla="*/ 2004550 h 2004550"/>
              <a:gd name="connsiteX0" fmla="*/ 0 w 344734"/>
              <a:gd name="connsiteY0" fmla="*/ 2004550 h 2004550"/>
              <a:gd name="connsiteX1" fmla="*/ 195304 w 344734"/>
              <a:gd name="connsiteY1" fmla="*/ 193636 h 2004550"/>
              <a:gd name="connsiteX2" fmla="*/ 344734 w 344734"/>
              <a:gd name="connsiteY2" fmla="*/ 0 h 2004550"/>
              <a:gd name="connsiteX3" fmla="*/ 153667 w 344734"/>
              <a:gd name="connsiteY3" fmla="*/ 1824946 h 2004550"/>
              <a:gd name="connsiteX4" fmla="*/ 0 w 344734"/>
              <a:gd name="connsiteY4" fmla="*/ 2004550 h 2004550"/>
              <a:gd name="connsiteX0" fmla="*/ 0 w 339288"/>
              <a:gd name="connsiteY0" fmla="*/ 1987385 h 1987385"/>
              <a:gd name="connsiteX1" fmla="*/ 195304 w 339288"/>
              <a:gd name="connsiteY1" fmla="*/ 176471 h 1987385"/>
              <a:gd name="connsiteX2" fmla="*/ 339288 w 339288"/>
              <a:gd name="connsiteY2" fmla="*/ 0 h 1987385"/>
              <a:gd name="connsiteX3" fmla="*/ 153667 w 339288"/>
              <a:gd name="connsiteY3" fmla="*/ 1807781 h 1987385"/>
              <a:gd name="connsiteX4" fmla="*/ 0 w 339288"/>
              <a:gd name="connsiteY4" fmla="*/ 1987385 h 198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288" h="1987385">
                <a:moveTo>
                  <a:pt x="0" y="1987385"/>
                </a:moveTo>
                <a:lnTo>
                  <a:pt x="195304" y="176471"/>
                </a:lnTo>
                <a:lnTo>
                  <a:pt x="339288" y="0"/>
                </a:lnTo>
                <a:lnTo>
                  <a:pt x="153667" y="1807781"/>
                </a:lnTo>
                <a:lnTo>
                  <a:pt x="0" y="1987385"/>
                </a:lnTo>
                <a:close/>
              </a:path>
            </a:pathLst>
          </a:custGeom>
          <a:solidFill>
            <a:srgbClr val="78C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   </a:t>
            </a:r>
            <a:endParaRPr lang="ru-RU"/>
          </a:p>
        </p:txBody>
      </p:sp>
      <p:sp>
        <p:nvSpPr>
          <p:cNvPr id="30" name="Параллелограмм 21"/>
          <p:cNvSpPr/>
          <p:nvPr/>
        </p:nvSpPr>
        <p:spPr>
          <a:xfrm rot="2363028">
            <a:off x="4391023" y="420769"/>
            <a:ext cx="586828" cy="3209507"/>
          </a:xfrm>
          <a:custGeom>
            <a:avLst/>
            <a:gdLst>
              <a:gd name="connsiteX0" fmla="*/ 0 w 791174"/>
              <a:gd name="connsiteY0" fmla="*/ 1801388 h 1801388"/>
              <a:gd name="connsiteX1" fmla="*/ 197794 w 791174"/>
              <a:gd name="connsiteY1" fmla="*/ 0 h 1801388"/>
              <a:gd name="connsiteX2" fmla="*/ 791174 w 791174"/>
              <a:gd name="connsiteY2" fmla="*/ 0 h 1801388"/>
              <a:gd name="connsiteX3" fmla="*/ 593381 w 791174"/>
              <a:gd name="connsiteY3" fmla="*/ 1801388 h 1801388"/>
              <a:gd name="connsiteX4" fmla="*/ 0 w 791174"/>
              <a:gd name="connsiteY4" fmla="*/ 1801388 h 1801388"/>
              <a:gd name="connsiteX0" fmla="*/ 0 w 593381"/>
              <a:gd name="connsiteY0" fmla="*/ 1962139 h 1962139"/>
              <a:gd name="connsiteX1" fmla="*/ 197794 w 593381"/>
              <a:gd name="connsiteY1" fmla="*/ 160751 h 1962139"/>
              <a:gd name="connsiteX2" fmla="*/ 404812 w 593381"/>
              <a:gd name="connsiteY2" fmla="*/ 0 h 1962139"/>
              <a:gd name="connsiteX3" fmla="*/ 593381 w 593381"/>
              <a:gd name="connsiteY3" fmla="*/ 1962139 h 1962139"/>
              <a:gd name="connsiteX4" fmla="*/ 0 w 593381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259529 w 404812"/>
              <a:gd name="connsiteY3" fmla="*/ 1715264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186432 w 404812"/>
              <a:gd name="connsiteY3" fmla="*/ 1777021 h 1962139"/>
              <a:gd name="connsiteX4" fmla="*/ 0 w 404812"/>
              <a:gd name="connsiteY4" fmla="*/ 1962139 h 196213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6432 w 364202"/>
              <a:gd name="connsiteY3" fmla="*/ 1742711 h 1927829"/>
              <a:gd name="connsiteX4" fmla="*/ 0 w 364202"/>
              <a:gd name="connsiteY4" fmla="*/ 1927829 h 1927829"/>
              <a:gd name="connsiteX0" fmla="*/ 0 w 363377"/>
              <a:gd name="connsiteY0" fmla="*/ 1990015 h 1990015"/>
              <a:gd name="connsiteX1" fmla="*/ 197794 w 363377"/>
              <a:gd name="connsiteY1" fmla="*/ 188627 h 1990015"/>
              <a:gd name="connsiteX2" fmla="*/ 363377 w 363377"/>
              <a:gd name="connsiteY2" fmla="*/ 0 h 1990015"/>
              <a:gd name="connsiteX3" fmla="*/ 186432 w 363377"/>
              <a:gd name="connsiteY3" fmla="*/ 1804897 h 1990015"/>
              <a:gd name="connsiteX4" fmla="*/ 0 w 363377"/>
              <a:gd name="connsiteY4" fmla="*/ 1990015 h 1990015"/>
              <a:gd name="connsiteX0" fmla="*/ 0 w 364717"/>
              <a:gd name="connsiteY0" fmla="*/ 1987017 h 1987017"/>
              <a:gd name="connsiteX1" fmla="*/ 197794 w 364717"/>
              <a:gd name="connsiteY1" fmla="*/ 185629 h 1987017"/>
              <a:gd name="connsiteX2" fmla="*/ 364717 w 364717"/>
              <a:gd name="connsiteY2" fmla="*/ 0 h 1987017"/>
              <a:gd name="connsiteX3" fmla="*/ 186432 w 364717"/>
              <a:gd name="connsiteY3" fmla="*/ 1801899 h 1987017"/>
              <a:gd name="connsiteX4" fmla="*/ 0 w 364717"/>
              <a:gd name="connsiteY4" fmla="*/ 1987017 h 1987017"/>
              <a:gd name="connsiteX0" fmla="*/ 0 w 364717"/>
              <a:gd name="connsiteY0" fmla="*/ 1987017 h 1987017"/>
              <a:gd name="connsiteX1" fmla="*/ 197794 w 364717"/>
              <a:gd name="connsiteY1" fmla="*/ 185629 h 1987017"/>
              <a:gd name="connsiteX2" fmla="*/ 364717 w 364717"/>
              <a:gd name="connsiteY2" fmla="*/ 0 h 1987017"/>
              <a:gd name="connsiteX3" fmla="*/ 192699 w 364717"/>
              <a:gd name="connsiteY3" fmla="*/ 1758766 h 1987017"/>
              <a:gd name="connsiteX4" fmla="*/ 0 w 364717"/>
              <a:gd name="connsiteY4" fmla="*/ 1987017 h 1987017"/>
              <a:gd name="connsiteX0" fmla="*/ 0 w 368109"/>
              <a:gd name="connsiteY0" fmla="*/ 1972234 h 1972234"/>
              <a:gd name="connsiteX1" fmla="*/ 197794 w 368109"/>
              <a:gd name="connsiteY1" fmla="*/ 170846 h 1972234"/>
              <a:gd name="connsiteX2" fmla="*/ 368109 w 368109"/>
              <a:gd name="connsiteY2" fmla="*/ 0 h 1972234"/>
              <a:gd name="connsiteX3" fmla="*/ 192699 w 368109"/>
              <a:gd name="connsiteY3" fmla="*/ 1743983 h 1972234"/>
              <a:gd name="connsiteX4" fmla="*/ 0 w 368109"/>
              <a:gd name="connsiteY4" fmla="*/ 1972234 h 1972234"/>
              <a:gd name="connsiteX0" fmla="*/ 0 w 371795"/>
              <a:gd name="connsiteY0" fmla="*/ 1928927 h 1928927"/>
              <a:gd name="connsiteX1" fmla="*/ 201480 w 371795"/>
              <a:gd name="connsiteY1" fmla="*/ 170846 h 1928927"/>
              <a:gd name="connsiteX2" fmla="*/ 371795 w 371795"/>
              <a:gd name="connsiteY2" fmla="*/ 0 h 1928927"/>
              <a:gd name="connsiteX3" fmla="*/ 196385 w 371795"/>
              <a:gd name="connsiteY3" fmla="*/ 1743983 h 1928927"/>
              <a:gd name="connsiteX4" fmla="*/ 0 w 371795"/>
              <a:gd name="connsiteY4" fmla="*/ 1928927 h 1928927"/>
              <a:gd name="connsiteX0" fmla="*/ 0 w 361217"/>
              <a:gd name="connsiteY0" fmla="*/ 1922486 h 1922486"/>
              <a:gd name="connsiteX1" fmla="*/ 190902 w 361217"/>
              <a:gd name="connsiteY1" fmla="*/ 170846 h 1922486"/>
              <a:gd name="connsiteX2" fmla="*/ 361217 w 361217"/>
              <a:gd name="connsiteY2" fmla="*/ 0 h 1922486"/>
              <a:gd name="connsiteX3" fmla="*/ 185807 w 361217"/>
              <a:gd name="connsiteY3" fmla="*/ 1743983 h 1922486"/>
              <a:gd name="connsiteX4" fmla="*/ 0 w 361217"/>
              <a:gd name="connsiteY4" fmla="*/ 1922486 h 19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217" h="1922486">
                <a:moveTo>
                  <a:pt x="0" y="1922486"/>
                </a:moveTo>
                <a:lnTo>
                  <a:pt x="190902" y="170846"/>
                </a:lnTo>
                <a:lnTo>
                  <a:pt x="361217" y="0"/>
                </a:lnTo>
                <a:lnTo>
                  <a:pt x="185807" y="1743983"/>
                </a:lnTo>
                <a:lnTo>
                  <a:pt x="0" y="1922486"/>
                </a:lnTo>
                <a:close/>
              </a:path>
            </a:pathLst>
          </a:custGeom>
          <a:solidFill>
            <a:srgbClr val="006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65198" y="1808995"/>
            <a:ext cx="82268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kern="1000" cap="all" spc="300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О предложениях законодательной инициативы содействия реализации ФЗ-261 в части оснащения потребителей приборами учета тепловой энергии ресурсоснабжающей организацией</a:t>
            </a:r>
            <a:endParaRPr lang="ru-RU" sz="3000" kern="1000" cap="all" spc="300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7337459" y="5691997"/>
            <a:ext cx="67310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kern="1000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Петров Максим Георгиевич</a:t>
            </a:r>
          </a:p>
          <a:p>
            <a:r>
              <a:rPr lang="ru-RU" sz="2400" kern="1000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Исполнительный </a:t>
            </a:r>
            <a:r>
              <a:rPr lang="ru-RU" sz="2400" kern="1000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директор </a:t>
            </a:r>
            <a:endParaRPr lang="ru-RU" sz="2400" kern="1000" dirty="0" smtClean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  <a:p>
            <a:r>
              <a:rPr lang="ru-RU" sz="2400" kern="1000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МУП УИС</a:t>
            </a:r>
            <a:endParaRPr lang="ru-RU" sz="2400" kern="1000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10063873" y="943389"/>
            <a:ext cx="1194852" cy="1229993"/>
          </a:xfrm>
          <a:prstGeom prst="line">
            <a:avLst/>
          </a:prstGeom>
          <a:ln w="25400">
            <a:solidFill>
              <a:srgbClr val="B2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араллелограмм 21"/>
          <p:cNvSpPr/>
          <p:nvPr/>
        </p:nvSpPr>
        <p:spPr>
          <a:xfrm rot="2344141">
            <a:off x="1754367" y="4723881"/>
            <a:ext cx="392717" cy="1936232"/>
          </a:xfrm>
          <a:custGeom>
            <a:avLst/>
            <a:gdLst>
              <a:gd name="connsiteX0" fmla="*/ 0 w 791174"/>
              <a:gd name="connsiteY0" fmla="*/ 1801388 h 1801388"/>
              <a:gd name="connsiteX1" fmla="*/ 197794 w 791174"/>
              <a:gd name="connsiteY1" fmla="*/ 0 h 1801388"/>
              <a:gd name="connsiteX2" fmla="*/ 791174 w 791174"/>
              <a:gd name="connsiteY2" fmla="*/ 0 h 1801388"/>
              <a:gd name="connsiteX3" fmla="*/ 593381 w 791174"/>
              <a:gd name="connsiteY3" fmla="*/ 1801388 h 1801388"/>
              <a:gd name="connsiteX4" fmla="*/ 0 w 791174"/>
              <a:gd name="connsiteY4" fmla="*/ 1801388 h 1801388"/>
              <a:gd name="connsiteX0" fmla="*/ 0 w 593381"/>
              <a:gd name="connsiteY0" fmla="*/ 1962139 h 1962139"/>
              <a:gd name="connsiteX1" fmla="*/ 197794 w 593381"/>
              <a:gd name="connsiteY1" fmla="*/ 160751 h 1962139"/>
              <a:gd name="connsiteX2" fmla="*/ 404812 w 593381"/>
              <a:gd name="connsiteY2" fmla="*/ 0 h 1962139"/>
              <a:gd name="connsiteX3" fmla="*/ 593381 w 593381"/>
              <a:gd name="connsiteY3" fmla="*/ 1962139 h 1962139"/>
              <a:gd name="connsiteX4" fmla="*/ 0 w 593381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259529 w 404812"/>
              <a:gd name="connsiteY3" fmla="*/ 1715264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186432 w 404812"/>
              <a:gd name="connsiteY3" fmla="*/ 1777021 h 1962139"/>
              <a:gd name="connsiteX4" fmla="*/ 0 w 404812"/>
              <a:gd name="connsiteY4" fmla="*/ 1962139 h 196213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6432 w 364202"/>
              <a:gd name="connsiteY3" fmla="*/ 1742711 h 1927829"/>
              <a:gd name="connsiteX4" fmla="*/ 0 w 364202"/>
              <a:gd name="connsiteY4" fmla="*/ 1927829 h 192782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2129 w 364202"/>
              <a:gd name="connsiteY3" fmla="*/ 1809510 h 1927829"/>
              <a:gd name="connsiteX4" fmla="*/ 0 w 364202"/>
              <a:gd name="connsiteY4" fmla="*/ 1927829 h 192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202" h="1927829">
                <a:moveTo>
                  <a:pt x="0" y="1927829"/>
                </a:moveTo>
                <a:lnTo>
                  <a:pt x="197794" y="126441"/>
                </a:lnTo>
                <a:lnTo>
                  <a:pt x="364202" y="0"/>
                </a:lnTo>
                <a:lnTo>
                  <a:pt x="182129" y="1809510"/>
                </a:lnTo>
                <a:lnTo>
                  <a:pt x="0" y="1927829"/>
                </a:lnTo>
                <a:close/>
              </a:path>
            </a:pathLst>
          </a:custGeom>
          <a:solidFill>
            <a:srgbClr val="79C0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487" y="365445"/>
            <a:ext cx="662627" cy="796716"/>
          </a:xfrm>
          <a:prstGeom prst="rect">
            <a:avLst/>
          </a:prstGeom>
        </p:spPr>
      </p:pic>
      <p:cxnSp>
        <p:nvCxnSpPr>
          <p:cNvPr id="37" name="Прямая соединительная линия 36"/>
          <p:cNvCxnSpPr/>
          <p:nvPr/>
        </p:nvCxnSpPr>
        <p:spPr>
          <a:xfrm flipV="1">
            <a:off x="2174629" y="4605304"/>
            <a:ext cx="1194852" cy="1229993"/>
          </a:xfrm>
          <a:prstGeom prst="line">
            <a:avLst/>
          </a:prstGeom>
          <a:ln w="25400">
            <a:solidFill>
              <a:srgbClr val="B2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311494" y="791417"/>
            <a:ext cx="7459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kern="1000" cap="all" spc="300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МУП УИС</a:t>
            </a:r>
            <a:endParaRPr lang="ru-RU" sz="3200" kern="1000" cap="all" spc="300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09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105" y="-19987"/>
            <a:ext cx="12199105" cy="685140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63040" y="-19686"/>
            <a:ext cx="12028960" cy="6877686"/>
          </a:xfrm>
          <a:custGeom>
            <a:avLst/>
            <a:gdLst>
              <a:gd name="connsiteX0" fmla="*/ 0 w 11856000"/>
              <a:gd name="connsiteY0" fmla="*/ 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0 w 11856000"/>
              <a:gd name="connsiteY4" fmla="*/ 0 h 6852380"/>
              <a:gd name="connsiteX0" fmla="*/ 7081284 w 11856000"/>
              <a:gd name="connsiteY0" fmla="*/ 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7081284 w 11856000"/>
              <a:gd name="connsiteY4" fmla="*/ 0 h 6852380"/>
              <a:gd name="connsiteX0" fmla="*/ 6964325 w 11856000"/>
              <a:gd name="connsiteY0" fmla="*/ 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6964325 w 11856000"/>
              <a:gd name="connsiteY4" fmla="*/ 0 h 6852380"/>
              <a:gd name="connsiteX0" fmla="*/ 7051462 w 11856000"/>
              <a:gd name="connsiteY0" fmla="*/ 28440 h 6852380"/>
              <a:gd name="connsiteX1" fmla="*/ 11856000 w 11856000"/>
              <a:gd name="connsiteY1" fmla="*/ 0 h 6852380"/>
              <a:gd name="connsiteX2" fmla="*/ 11856000 w 11856000"/>
              <a:gd name="connsiteY2" fmla="*/ 6852380 h 6852380"/>
              <a:gd name="connsiteX3" fmla="*/ 0 w 11856000"/>
              <a:gd name="connsiteY3" fmla="*/ 6852380 h 6852380"/>
              <a:gd name="connsiteX4" fmla="*/ 7051462 w 11856000"/>
              <a:gd name="connsiteY4" fmla="*/ 28440 h 6852380"/>
              <a:gd name="connsiteX0" fmla="*/ 7051462 w 11856000"/>
              <a:gd name="connsiteY0" fmla="*/ 0 h 6823940"/>
              <a:gd name="connsiteX1" fmla="*/ 11856000 w 11856000"/>
              <a:gd name="connsiteY1" fmla="*/ 2942 h 6823940"/>
              <a:gd name="connsiteX2" fmla="*/ 11856000 w 11856000"/>
              <a:gd name="connsiteY2" fmla="*/ 6823940 h 6823940"/>
              <a:gd name="connsiteX3" fmla="*/ 0 w 11856000"/>
              <a:gd name="connsiteY3" fmla="*/ 6823940 h 6823940"/>
              <a:gd name="connsiteX4" fmla="*/ 7051462 w 11856000"/>
              <a:gd name="connsiteY4" fmla="*/ 0 h 6823940"/>
              <a:gd name="connsiteX0" fmla="*/ 7051462 w 11856000"/>
              <a:gd name="connsiteY0" fmla="*/ 7518 h 6831458"/>
              <a:gd name="connsiteX1" fmla="*/ 11856000 w 11856000"/>
              <a:gd name="connsiteY1" fmla="*/ 0 h 6831458"/>
              <a:gd name="connsiteX2" fmla="*/ 11856000 w 11856000"/>
              <a:gd name="connsiteY2" fmla="*/ 6831458 h 6831458"/>
              <a:gd name="connsiteX3" fmla="*/ 0 w 11856000"/>
              <a:gd name="connsiteY3" fmla="*/ 6831458 h 6831458"/>
              <a:gd name="connsiteX4" fmla="*/ 7051462 w 11856000"/>
              <a:gd name="connsiteY4" fmla="*/ 7518 h 6831458"/>
              <a:gd name="connsiteX0" fmla="*/ 6864778 w 11669316"/>
              <a:gd name="connsiteY0" fmla="*/ 7518 h 6831458"/>
              <a:gd name="connsiteX1" fmla="*/ 11669316 w 11669316"/>
              <a:gd name="connsiteY1" fmla="*/ 0 h 6831458"/>
              <a:gd name="connsiteX2" fmla="*/ 11669316 w 11669316"/>
              <a:gd name="connsiteY2" fmla="*/ 6831458 h 6831458"/>
              <a:gd name="connsiteX3" fmla="*/ 0 w 11669316"/>
              <a:gd name="connsiteY3" fmla="*/ 6831458 h 6831458"/>
              <a:gd name="connsiteX4" fmla="*/ 6864778 w 11669316"/>
              <a:gd name="connsiteY4" fmla="*/ 7518 h 683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69316" h="6831458">
                <a:moveTo>
                  <a:pt x="6864778" y="7518"/>
                </a:moveTo>
                <a:lnTo>
                  <a:pt x="11669316" y="0"/>
                </a:lnTo>
                <a:lnTo>
                  <a:pt x="11669316" y="6831458"/>
                </a:lnTo>
                <a:lnTo>
                  <a:pt x="0" y="6831458"/>
                </a:lnTo>
                <a:lnTo>
                  <a:pt x="6864778" y="7518"/>
                </a:lnTo>
                <a:close/>
              </a:path>
            </a:pathLst>
          </a:custGeom>
          <a:solidFill>
            <a:srgbClr val="01711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 rot="2717108">
            <a:off x="3410039" y="-1653641"/>
            <a:ext cx="421619" cy="10042792"/>
          </a:xfrm>
          <a:custGeom>
            <a:avLst/>
            <a:gdLst>
              <a:gd name="connsiteX0" fmla="*/ 0 w 424101"/>
              <a:gd name="connsiteY0" fmla="*/ 428343 h 10070103"/>
              <a:gd name="connsiteX1" fmla="*/ 424101 w 424101"/>
              <a:gd name="connsiteY1" fmla="*/ 0 h 10070103"/>
              <a:gd name="connsiteX2" fmla="*/ 424101 w 424101"/>
              <a:gd name="connsiteY2" fmla="*/ 9777690 h 10070103"/>
              <a:gd name="connsiteX3" fmla="*/ 134584 w 424101"/>
              <a:gd name="connsiteY3" fmla="*/ 10070103 h 10070103"/>
              <a:gd name="connsiteX4" fmla="*/ 0 w 424101"/>
              <a:gd name="connsiteY4" fmla="*/ 9936853 h 1007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101" h="10070103">
                <a:moveTo>
                  <a:pt x="0" y="428343"/>
                </a:moveTo>
                <a:lnTo>
                  <a:pt x="424101" y="0"/>
                </a:lnTo>
                <a:lnTo>
                  <a:pt x="424101" y="9777690"/>
                </a:lnTo>
                <a:lnTo>
                  <a:pt x="134584" y="10070103"/>
                </a:lnTo>
                <a:lnTo>
                  <a:pt x="0" y="9936853"/>
                </a:lnTo>
                <a:close/>
              </a:path>
            </a:pathLst>
          </a:custGeom>
          <a:solidFill>
            <a:srgbClr val="A34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 flipH="1">
            <a:off x="11430789" y="6031485"/>
            <a:ext cx="761211" cy="826515"/>
          </a:xfrm>
          <a:prstGeom prst="rtTriangle">
            <a:avLst/>
          </a:prstGeom>
          <a:solidFill>
            <a:srgbClr val="A34C2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араллелограмм 21"/>
          <p:cNvSpPr/>
          <p:nvPr/>
        </p:nvSpPr>
        <p:spPr>
          <a:xfrm rot="2046174">
            <a:off x="10371202" y="57855"/>
            <a:ext cx="650024" cy="2149762"/>
          </a:xfrm>
          <a:custGeom>
            <a:avLst/>
            <a:gdLst>
              <a:gd name="connsiteX0" fmla="*/ 0 w 791174"/>
              <a:gd name="connsiteY0" fmla="*/ 1801388 h 1801388"/>
              <a:gd name="connsiteX1" fmla="*/ 197794 w 791174"/>
              <a:gd name="connsiteY1" fmla="*/ 0 h 1801388"/>
              <a:gd name="connsiteX2" fmla="*/ 791174 w 791174"/>
              <a:gd name="connsiteY2" fmla="*/ 0 h 1801388"/>
              <a:gd name="connsiteX3" fmla="*/ 593381 w 791174"/>
              <a:gd name="connsiteY3" fmla="*/ 1801388 h 1801388"/>
              <a:gd name="connsiteX4" fmla="*/ 0 w 791174"/>
              <a:gd name="connsiteY4" fmla="*/ 1801388 h 1801388"/>
              <a:gd name="connsiteX0" fmla="*/ 0 w 593381"/>
              <a:gd name="connsiteY0" fmla="*/ 1962139 h 1962139"/>
              <a:gd name="connsiteX1" fmla="*/ 197794 w 593381"/>
              <a:gd name="connsiteY1" fmla="*/ 160751 h 1962139"/>
              <a:gd name="connsiteX2" fmla="*/ 404812 w 593381"/>
              <a:gd name="connsiteY2" fmla="*/ 0 h 1962139"/>
              <a:gd name="connsiteX3" fmla="*/ 593381 w 593381"/>
              <a:gd name="connsiteY3" fmla="*/ 1962139 h 1962139"/>
              <a:gd name="connsiteX4" fmla="*/ 0 w 593381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259529 w 404812"/>
              <a:gd name="connsiteY3" fmla="*/ 1715264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186432 w 404812"/>
              <a:gd name="connsiteY3" fmla="*/ 1777021 h 1962139"/>
              <a:gd name="connsiteX4" fmla="*/ 0 w 404812"/>
              <a:gd name="connsiteY4" fmla="*/ 1962139 h 196213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6432 w 364202"/>
              <a:gd name="connsiteY3" fmla="*/ 1742711 h 1927829"/>
              <a:gd name="connsiteX4" fmla="*/ 0 w 364202"/>
              <a:gd name="connsiteY4" fmla="*/ 1927829 h 1927829"/>
              <a:gd name="connsiteX0" fmla="*/ 0 w 353063"/>
              <a:gd name="connsiteY0" fmla="*/ 1852264 h 1852264"/>
              <a:gd name="connsiteX1" fmla="*/ 186655 w 353063"/>
              <a:gd name="connsiteY1" fmla="*/ 126441 h 1852264"/>
              <a:gd name="connsiteX2" fmla="*/ 353063 w 353063"/>
              <a:gd name="connsiteY2" fmla="*/ 0 h 1852264"/>
              <a:gd name="connsiteX3" fmla="*/ 175293 w 353063"/>
              <a:gd name="connsiteY3" fmla="*/ 1742711 h 1852264"/>
              <a:gd name="connsiteX4" fmla="*/ 0 w 353063"/>
              <a:gd name="connsiteY4" fmla="*/ 1852264 h 1852264"/>
              <a:gd name="connsiteX0" fmla="*/ 0 w 350885"/>
              <a:gd name="connsiteY0" fmla="*/ 1828023 h 1828023"/>
              <a:gd name="connsiteX1" fmla="*/ 186655 w 350885"/>
              <a:gd name="connsiteY1" fmla="*/ 102200 h 1828023"/>
              <a:gd name="connsiteX2" fmla="*/ 350885 w 350885"/>
              <a:gd name="connsiteY2" fmla="*/ 0 h 1828023"/>
              <a:gd name="connsiteX3" fmla="*/ 175293 w 350885"/>
              <a:gd name="connsiteY3" fmla="*/ 1718470 h 1828023"/>
              <a:gd name="connsiteX4" fmla="*/ 0 w 350885"/>
              <a:gd name="connsiteY4" fmla="*/ 1828023 h 1828023"/>
              <a:gd name="connsiteX0" fmla="*/ 0 w 363702"/>
              <a:gd name="connsiteY0" fmla="*/ 1910042 h 1910042"/>
              <a:gd name="connsiteX1" fmla="*/ 186655 w 363702"/>
              <a:gd name="connsiteY1" fmla="*/ 184219 h 1910042"/>
              <a:gd name="connsiteX2" fmla="*/ 363702 w 363702"/>
              <a:gd name="connsiteY2" fmla="*/ 0 h 1910042"/>
              <a:gd name="connsiteX3" fmla="*/ 175293 w 363702"/>
              <a:gd name="connsiteY3" fmla="*/ 1800489 h 1910042"/>
              <a:gd name="connsiteX4" fmla="*/ 0 w 363702"/>
              <a:gd name="connsiteY4" fmla="*/ 1910042 h 1910042"/>
              <a:gd name="connsiteX0" fmla="*/ 0 w 372351"/>
              <a:gd name="connsiteY0" fmla="*/ 1995133 h 1995133"/>
              <a:gd name="connsiteX1" fmla="*/ 195304 w 372351"/>
              <a:gd name="connsiteY1" fmla="*/ 184219 h 1995133"/>
              <a:gd name="connsiteX2" fmla="*/ 372351 w 372351"/>
              <a:gd name="connsiteY2" fmla="*/ 0 h 1995133"/>
              <a:gd name="connsiteX3" fmla="*/ 183942 w 372351"/>
              <a:gd name="connsiteY3" fmla="*/ 1800489 h 1995133"/>
              <a:gd name="connsiteX4" fmla="*/ 0 w 372351"/>
              <a:gd name="connsiteY4" fmla="*/ 1995133 h 1995133"/>
              <a:gd name="connsiteX0" fmla="*/ 0 w 344734"/>
              <a:gd name="connsiteY0" fmla="*/ 2004550 h 2004550"/>
              <a:gd name="connsiteX1" fmla="*/ 195304 w 344734"/>
              <a:gd name="connsiteY1" fmla="*/ 193636 h 2004550"/>
              <a:gd name="connsiteX2" fmla="*/ 344734 w 344734"/>
              <a:gd name="connsiteY2" fmla="*/ 0 h 2004550"/>
              <a:gd name="connsiteX3" fmla="*/ 183942 w 344734"/>
              <a:gd name="connsiteY3" fmla="*/ 1809906 h 2004550"/>
              <a:gd name="connsiteX4" fmla="*/ 0 w 344734"/>
              <a:gd name="connsiteY4" fmla="*/ 2004550 h 2004550"/>
              <a:gd name="connsiteX0" fmla="*/ 0 w 344734"/>
              <a:gd name="connsiteY0" fmla="*/ 2004550 h 2004550"/>
              <a:gd name="connsiteX1" fmla="*/ 195304 w 344734"/>
              <a:gd name="connsiteY1" fmla="*/ 193636 h 2004550"/>
              <a:gd name="connsiteX2" fmla="*/ 344734 w 344734"/>
              <a:gd name="connsiteY2" fmla="*/ 0 h 2004550"/>
              <a:gd name="connsiteX3" fmla="*/ 153667 w 344734"/>
              <a:gd name="connsiteY3" fmla="*/ 1824946 h 2004550"/>
              <a:gd name="connsiteX4" fmla="*/ 0 w 344734"/>
              <a:gd name="connsiteY4" fmla="*/ 2004550 h 2004550"/>
              <a:gd name="connsiteX0" fmla="*/ 0 w 339288"/>
              <a:gd name="connsiteY0" fmla="*/ 1987385 h 1987385"/>
              <a:gd name="connsiteX1" fmla="*/ 195304 w 339288"/>
              <a:gd name="connsiteY1" fmla="*/ 176471 h 1987385"/>
              <a:gd name="connsiteX2" fmla="*/ 339288 w 339288"/>
              <a:gd name="connsiteY2" fmla="*/ 0 h 1987385"/>
              <a:gd name="connsiteX3" fmla="*/ 153667 w 339288"/>
              <a:gd name="connsiteY3" fmla="*/ 1807781 h 1987385"/>
              <a:gd name="connsiteX4" fmla="*/ 0 w 339288"/>
              <a:gd name="connsiteY4" fmla="*/ 1987385 h 198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288" h="1987385">
                <a:moveTo>
                  <a:pt x="0" y="1987385"/>
                </a:moveTo>
                <a:lnTo>
                  <a:pt x="195304" y="176471"/>
                </a:lnTo>
                <a:lnTo>
                  <a:pt x="339288" y="0"/>
                </a:lnTo>
                <a:lnTo>
                  <a:pt x="153667" y="1807781"/>
                </a:lnTo>
                <a:lnTo>
                  <a:pt x="0" y="1987385"/>
                </a:lnTo>
                <a:close/>
              </a:path>
            </a:pathLst>
          </a:custGeom>
          <a:solidFill>
            <a:srgbClr val="78C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   </a:t>
            </a:r>
            <a:endParaRPr lang="ru-RU"/>
          </a:p>
        </p:txBody>
      </p:sp>
      <p:sp>
        <p:nvSpPr>
          <p:cNvPr id="30" name="Параллелограмм 21"/>
          <p:cNvSpPr/>
          <p:nvPr/>
        </p:nvSpPr>
        <p:spPr>
          <a:xfrm rot="2363028">
            <a:off x="4391023" y="420769"/>
            <a:ext cx="586828" cy="3209507"/>
          </a:xfrm>
          <a:custGeom>
            <a:avLst/>
            <a:gdLst>
              <a:gd name="connsiteX0" fmla="*/ 0 w 791174"/>
              <a:gd name="connsiteY0" fmla="*/ 1801388 h 1801388"/>
              <a:gd name="connsiteX1" fmla="*/ 197794 w 791174"/>
              <a:gd name="connsiteY1" fmla="*/ 0 h 1801388"/>
              <a:gd name="connsiteX2" fmla="*/ 791174 w 791174"/>
              <a:gd name="connsiteY2" fmla="*/ 0 h 1801388"/>
              <a:gd name="connsiteX3" fmla="*/ 593381 w 791174"/>
              <a:gd name="connsiteY3" fmla="*/ 1801388 h 1801388"/>
              <a:gd name="connsiteX4" fmla="*/ 0 w 791174"/>
              <a:gd name="connsiteY4" fmla="*/ 1801388 h 1801388"/>
              <a:gd name="connsiteX0" fmla="*/ 0 w 593381"/>
              <a:gd name="connsiteY0" fmla="*/ 1962139 h 1962139"/>
              <a:gd name="connsiteX1" fmla="*/ 197794 w 593381"/>
              <a:gd name="connsiteY1" fmla="*/ 160751 h 1962139"/>
              <a:gd name="connsiteX2" fmla="*/ 404812 w 593381"/>
              <a:gd name="connsiteY2" fmla="*/ 0 h 1962139"/>
              <a:gd name="connsiteX3" fmla="*/ 593381 w 593381"/>
              <a:gd name="connsiteY3" fmla="*/ 1962139 h 1962139"/>
              <a:gd name="connsiteX4" fmla="*/ 0 w 593381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259529 w 404812"/>
              <a:gd name="connsiteY3" fmla="*/ 1715264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186432 w 404812"/>
              <a:gd name="connsiteY3" fmla="*/ 1777021 h 1962139"/>
              <a:gd name="connsiteX4" fmla="*/ 0 w 404812"/>
              <a:gd name="connsiteY4" fmla="*/ 1962139 h 196213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6432 w 364202"/>
              <a:gd name="connsiteY3" fmla="*/ 1742711 h 1927829"/>
              <a:gd name="connsiteX4" fmla="*/ 0 w 364202"/>
              <a:gd name="connsiteY4" fmla="*/ 1927829 h 1927829"/>
              <a:gd name="connsiteX0" fmla="*/ 0 w 363377"/>
              <a:gd name="connsiteY0" fmla="*/ 1990015 h 1990015"/>
              <a:gd name="connsiteX1" fmla="*/ 197794 w 363377"/>
              <a:gd name="connsiteY1" fmla="*/ 188627 h 1990015"/>
              <a:gd name="connsiteX2" fmla="*/ 363377 w 363377"/>
              <a:gd name="connsiteY2" fmla="*/ 0 h 1990015"/>
              <a:gd name="connsiteX3" fmla="*/ 186432 w 363377"/>
              <a:gd name="connsiteY3" fmla="*/ 1804897 h 1990015"/>
              <a:gd name="connsiteX4" fmla="*/ 0 w 363377"/>
              <a:gd name="connsiteY4" fmla="*/ 1990015 h 1990015"/>
              <a:gd name="connsiteX0" fmla="*/ 0 w 364717"/>
              <a:gd name="connsiteY0" fmla="*/ 1987017 h 1987017"/>
              <a:gd name="connsiteX1" fmla="*/ 197794 w 364717"/>
              <a:gd name="connsiteY1" fmla="*/ 185629 h 1987017"/>
              <a:gd name="connsiteX2" fmla="*/ 364717 w 364717"/>
              <a:gd name="connsiteY2" fmla="*/ 0 h 1987017"/>
              <a:gd name="connsiteX3" fmla="*/ 186432 w 364717"/>
              <a:gd name="connsiteY3" fmla="*/ 1801899 h 1987017"/>
              <a:gd name="connsiteX4" fmla="*/ 0 w 364717"/>
              <a:gd name="connsiteY4" fmla="*/ 1987017 h 1987017"/>
              <a:gd name="connsiteX0" fmla="*/ 0 w 364717"/>
              <a:gd name="connsiteY0" fmla="*/ 1987017 h 1987017"/>
              <a:gd name="connsiteX1" fmla="*/ 197794 w 364717"/>
              <a:gd name="connsiteY1" fmla="*/ 185629 h 1987017"/>
              <a:gd name="connsiteX2" fmla="*/ 364717 w 364717"/>
              <a:gd name="connsiteY2" fmla="*/ 0 h 1987017"/>
              <a:gd name="connsiteX3" fmla="*/ 192699 w 364717"/>
              <a:gd name="connsiteY3" fmla="*/ 1758766 h 1987017"/>
              <a:gd name="connsiteX4" fmla="*/ 0 w 364717"/>
              <a:gd name="connsiteY4" fmla="*/ 1987017 h 1987017"/>
              <a:gd name="connsiteX0" fmla="*/ 0 w 368109"/>
              <a:gd name="connsiteY0" fmla="*/ 1972234 h 1972234"/>
              <a:gd name="connsiteX1" fmla="*/ 197794 w 368109"/>
              <a:gd name="connsiteY1" fmla="*/ 170846 h 1972234"/>
              <a:gd name="connsiteX2" fmla="*/ 368109 w 368109"/>
              <a:gd name="connsiteY2" fmla="*/ 0 h 1972234"/>
              <a:gd name="connsiteX3" fmla="*/ 192699 w 368109"/>
              <a:gd name="connsiteY3" fmla="*/ 1743983 h 1972234"/>
              <a:gd name="connsiteX4" fmla="*/ 0 w 368109"/>
              <a:gd name="connsiteY4" fmla="*/ 1972234 h 1972234"/>
              <a:gd name="connsiteX0" fmla="*/ 0 w 371795"/>
              <a:gd name="connsiteY0" fmla="*/ 1928927 h 1928927"/>
              <a:gd name="connsiteX1" fmla="*/ 201480 w 371795"/>
              <a:gd name="connsiteY1" fmla="*/ 170846 h 1928927"/>
              <a:gd name="connsiteX2" fmla="*/ 371795 w 371795"/>
              <a:gd name="connsiteY2" fmla="*/ 0 h 1928927"/>
              <a:gd name="connsiteX3" fmla="*/ 196385 w 371795"/>
              <a:gd name="connsiteY3" fmla="*/ 1743983 h 1928927"/>
              <a:gd name="connsiteX4" fmla="*/ 0 w 371795"/>
              <a:gd name="connsiteY4" fmla="*/ 1928927 h 1928927"/>
              <a:gd name="connsiteX0" fmla="*/ 0 w 361217"/>
              <a:gd name="connsiteY0" fmla="*/ 1922486 h 1922486"/>
              <a:gd name="connsiteX1" fmla="*/ 190902 w 361217"/>
              <a:gd name="connsiteY1" fmla="*/ 170846 h 1922486"/>
              <a:gd name="connsiteX2" fmla="*/ 361217 w 361217"/>
              <a:gd name="connsiteY2" fmla="*/ 0 h 1922486"/>
              <a:gd name="connsiteX3" fmla="*/ 185807 w 361217"/>
              <a:gd name="connsiteY3" fmla="*/ 1743983 h 1922486"/>
              <a:gd name="connsiteX4" fmla="*/ 0 w 361217"/>
              <a:gd name="connsiteY4" fmla="*/ 1922486 h 19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217" h="1922486">
                <a:moveTo>
                  <a:pt x="0" y="1922486"/>
                </a:moveTo>
                <a:lnTo>
                  <a:pt x="190902" y="170846"/>
                </a:lnTo>
                <a:lnTo>
                  <a:pt x="361217" y="0"/>
                </a:lnTo>
                <a:lnTo>
                  <a:pt x="185807" y="1743983"/>
                </a:lnTo>
                <a:lnTo>
                  <a:pt x="0" y="1922486"/>
                </a:lnTo>
                <a:close/>
              </a:path>
            </a:pathLst>
          </a:custGeom>
          <a:solidFill>
            <a:srgbClr val="006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10063873" y="943389"/>
            <a:ext cx="1194852" cy="1229993"/>
          </a:xfrm>
          <a:prstGeom prst="line">
            <a:avLst/>
          </a:prstGeom>
          <a:ln w="25400">
            <a:solidFill>
              <a:srgbClr val="B2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араллелограмм 21"/>
          <p:cNvSpPr/>
          <p:nvPr/>
        </p:nvSpPr>
        <p:spPr>
          <a:xfrm rot="2344141">
            <a:off x="1754367" y="4723881"/>
            <a:ext cx="392717" cy="1936232"/>
          </a:xfrm>
          <a:custGeom>
            <a:avLst/>
            <a:gdLst>
              <a:gd name="connsiteX0" fmla="*/ 0 w 791174"/>
              <a:gd name="connsiteY0" fmla="*/ 1801388 h 1801388"/>
              <a:gd name="connsiteX1" fmla="*/ 197794 w 791174"/>
              <a:gd name="connsiteY1" fmla="*/ 0 h 1801388"/>
              <a:gd name="connsiteX2" fmla="*/ 791174 w 791174"/>
              <a:gd name="connsiteY2" fmla="*/ 0 h 1801388"/>
              <a:gd name="connsiteX3" fmla="*/ 593381 w 791174"/>
              <a:gd name="connsiteY3" fmla="*/ 1801388 h 1801388"/>
              <a:gd name="connsiteX4" fmla="*/ 0 w 791174"/>
              <a:gd name="connsiteY4" fmla="*/ 1801388 h 1801388"/>
              <a:gd name="connsiteX0" fmla="*/ 0 w 593381"/>
              <a:gd name="connsiteY0" fmla="*/ 1962139 h 1962139"/>
              <a:gd name="connsiteX1" fmla="*/ 197794 w 593381"/>
              <a:gd name="connsiteY1" fmla="*/ 160751 h 1962139"/>
              <a:gd name="connsiteX2" fmla="*/ 404812 w 593381"/>
              <a:gd name="connsiteY2" fmla="*/ 0 h 1962139"/>
              <a:gd name="connsiteX3" fmla="*/ 593381 w 593381"/>
              <a:gd name="connsiteY3" fmla="*/ 1962139 h 1962139"/>
              <a:gd name="connsiteX4" fmla="*/ 0 w 593381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360074 w 404812"/>
              <a:gd name="connsiteY3" fmla="*/ 1685995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259529 w 404812"/>
              <a:gd name="connsiteY3" fmla="*/ 1715264 h 1962139"/>
              <a:gd name="connsiteX4" fmla="*/ 0 w 404812"/>
              <a:gd name="connsiteY4" fmla="*/ 1962139 h 1962139"/>
              <a:gd name="connsiteX0" fmla="*/ 0 w 404812"/>
              <a:gd name="connsiteY0" fmla="*/ 1962139 h 1962139"/>
              <a:gd name="connsiteX1" fmla="*/ 197794 w 404812"/>
              <a:gd name="connsiteY1" fmla="*/ 160751 h 1962139"/>
              <a:gd name="connsiteX2" fmla="*/ 404812 w 404812"/>
              <a:gd name="connsiteY2" fmla="*/ 0 h 1962139"/>
              <a:gd name="connsiteX3" fmla="*/ 186432 w 404812"/>
              <a:gd name="connsiteY3" fmla="*/ 1777021 h 1962139"/>
              <a:gd name="connsiteX4" fmla="*/ 0 w 404812"/>
              <a:gd name="connsiteY4" fmla="*/ 1962139 h 196213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6432 w 364202"/>
              <a:gd name="connsiteY3" fmla="*/ 1742711 h 1927829"/>
              <a:gd name="connsiteX4" fmla="*/ 0 w 364202"/>
              <a:gd name="connsiteY4" fmla="*/ 1927829 h 1927829"/>
              <a:gd name="connsiteX0" fmla="*/ 0 w 364202"/>
              <a:gd name="connsiteY0" fmla="*/ 1927829 h 1927829"/>
              <a:gd name="connsiteX1" fmla="*/ 197794 w 364202"/>
              <a:gd name="connsiteY1" fmla="*/ 126441 h 1927829"/>
              <a:gd name="connsiteX2" fmla="*/ 364202 w 364202"/>
              <a:gd name="connsiteY2" fmla="*/ 0 h 1927829"/>
              <a:gd name="connsiteX3" fmla="*/ 182129 w 364202"/>
              <a:gd name="connsiteY3" fmla="*/ 1809510 h 1927829"/>
              <a:gd name="connsiteX4" fmla="*/ 0 w 364202"/>
              <a:gd name="connsiteY4" fmla="*/ 1927829 h 192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202" h="1927829">
                <a:moveTo>
                  <a:pt x="0" y="1927829"/>
                </a:moveTo>
                <a:lnTo>
                  <a:pt x="197794" y="126441"/>
                </a:lnTo>
                <a:lnTo>
                  <a:pt x="364202" y="0"/>
                </a:lnTo>
                <a:lnTo>
                  <a:pt x="182129" y="1809510"/>
                </a:lnTo>
                <a:lnTo>
                  <a:pt x="0" y="1927829"/>
                </a:lnTo>
                <a:close/>
              </a:path>
            </a:pathLst>
          </a:custGeom>
          <a:solidFill>
            <a:srgbClr val="79C0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487" y="365445"/>
            <a:ext cx="662627" cy="796716"/>
          </a:xfrm>
          <a:prstGeom prst="rect">
            <a:avLst/>
          </a:prstGeom>
        </p:spPr>
      </p:pic>
      <p:cxnSp>
        <p:nvCxnSpPr>
          <p:cNvPr id="37" name="Прямая соединительная линия 36"/>
          <p:cNvCxnSpPr/>
          <p:nvPr/>
        </p:nvCxnSpPr>
        <p:spPr>
          <a:xfrm flipV="1">
            <a:off x="2174629" y="4605304"/>
            <a:ext cx="1194852" cy="1229993"/>
          </a:xfrm>
          <a:prstGeom prst="line">
            <a:avLst/>
          </a:prstGeom>
          <a:ln w="25400">
            <a:solidFill>
              <a:srgbClr val="B2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743121" y="2644170"/>
            <a:ext cx="5149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kern="1000" spc="300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СПАСИБО</a:t>
            </a:r>
            <a:endParaRPr lang="ru-RU" sz="4800" kern="1000" spc="300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  <a:p>
            <a:pPr algn="ctr"/>
            <a:r>
              <a:rPr lang="ru-RU" sz="4800" kern="1000" spc="300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ЗА ВНИМАНИЕ</a:t>
            </a:r>
            <a:endParaRPr lang="ru-RU" sz="4800" kern="1000" spc="300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15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5529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288872" y="434382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40821" y="188261"/>
            <a:ext cx="11307321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2271" y="247220"/>
            <a:ext cx="11644797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6555" y="248492"/>
            <a:ext cx="1055553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состояние приборного УЧЕТА ТЕПЛОВОЙ ЭНЕРГИИ и характеристика </a:t>
            </a:r>
            <a:r>
              <a:rPr lang="ru-RU" sz="2600" b="1" kern="1000" cap="all" dirty="0" err="1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мкд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,  обслуживаемых МУП УИС</a:t>
            </a:r>
          </a:p>
        </p:txBody>
      </p:sp>
      <p:sp>
        <p:nvSpPr>
          <p:cNvPr id="16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1730" y="5853201"/>
            <a:ext cx="1195200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1600" b="1" kern="1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В целом динамика оснащенности МКД ОДПУ имеет положительный характер</a:t>
            </a:r>
            <a:r>
              <a:rPr lang="ru-RU" sz="1600" b="1" kern="1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.</a:t>
            </a:r>
            <a:r>
              <a:rPr lang="ru-RU" sz="1600" b="1" kern="1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Все МКД с нагрузкой более 0,2 Гкал/ч рассчитываются по ОДПУ. </a:t>
            </a:r>
            <a:r>
              <a:rPr lang="ru-RU" sz="1600" b="1" kern="1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П</a:t>
            </a:r>
            <a:r>
              <a:rPr lang="ru-RU" sz="1600" b="1" kern="1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о части оснащения ОДПУ МКД нагрузкой менее 0,2 Гкал/ч есть вопросы, т.к. это зачастую небольшие дома где отсутствует управляющая организация, и по ним отсутствует возможность проведения ОСС.</a:t>
            </a:r>
            <a:endParaRPr lang="ru-RU" sz="1600" b="1" kern="1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4286927792"/>
              </p:ext>
            </p:extLst>
          </p:nvPr>
        </p:nvGraphicFramePr>
        <p:xfrm>
          <a:off x="200548" y="1640180"/>
          <a:ext cx="3893745" cy="2981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968130" y="1454670"/>
            <a:ext cx="856860" cy="600164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Нагрузка более </a:t>
            </a:r>
          </a:p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0,2 Гкал/ч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29111" y="947004"/>
            <a:ext cx="12240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2019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5400000">
            <a:off x="6179882" y="2983809"/>
            <a:ext cx="889987" cy="4701310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outerShdw blurRad="50800" dist="38100" dir="2700000" sx="74000" sy="74000" algn="tl" rotWithShape="0">
              <a:prstClr val="black">
                <a:alpha val="43000"/>
              </a:prstClr>
            </a:outerShdw>
          </a:effectLst>
        </p:spPr>
        <p:txBody>
          <a:bodyPr vert="vert270" wrap="square" rtlCol="0">
            <a:spAutoFit/>
          </a:bodyPr>
          <a:lstStyle/>
          <a:p>
            <a:pPr>
              <a:lnSpc>
                <a:spcPts val="1100"/>
              </a:lnSpc>
            </a:pP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</a:rPr>
              <a:t>ОДПУ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отсутствует, рассчитано по нормативу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Рассчитано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по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</a:rPr>
              <a:t>ОДПУ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lnSpc>
                <a:spcPts val="1100"/>
              </a:lnSpc>
            </a:pP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lnSpc>
                <a:spcPts val="1100"/>
              </a:lnSpc>
            </a:pPr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ОДПУ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есть и рассчитано по нормативу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-74278" y="2109561"/>
            <a:ext cx="461665" cy="195741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Количество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МКД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8" name="Диаграмма 47"/>
          <p:cNvGraphicFramePr/>
          <p:nvPr>
            <p:extLst>
              <p:ext uri="{D42A27DB-BD31-4B8C-83A1-F6EECF244321}">
                <p14:modId xmlns:p14="http://schemas.microsoft.com/office/powerpoint/2010/main" val="660808385"/>
              </p:ext>
            </p:extLst>
          </p:nvPr>
        </p:nvGraphicFramePr>
        <p:xfrm>
          <a:off x="4403104" y="1634461"/>
          <a:ext cx="3893745" cy="2981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5917396" y="931450"/>
            <a:ext cx="12240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2022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128278" y="2103842"/>
            <a:ext cx="461665" cy="195741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Количество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МКД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59" name="Диаграмма 58"/>
          <p:cNvGraphicFramePr/>
          <p:nvPr>
            <p:extLst>
              <p:ext uri="{D42A27DB-BD31-4B8C-83A1-F6EECF244321}">
                <p14:modId xmlns:p14="http://schemas.microsoft.com/office/powerpoint/2010/main" val="196362698"/>
              </p:ext>
            </p:extLst>
          </p:nvPr>
        </p:nvGraphicFramePr>
        <p:xfrm>
          <a:off x="8402079" y="1686971"/>
          <a:ext cx="3893745" cy="2981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9953466" y="946985"/>
            <a:ext cx="12240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2023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135946" y="2103842"/>
            <a:ext cx="461665" cy="195741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Количество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МКД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993393" y="1456746"/>
            <a:ext cx="850841" cy="603793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Нагрузка менее </a:t>
            </a:r>
          </a:p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0,2 Гкал/ч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979473" y="1465606"/>
            <a:ext cx="979581" cy="261610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ИТОГО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201772" y="2759002"/>
            <a:ext cx="43041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891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405587" y="2663099"/>
            <a:ext cx="43041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877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1412440" y="2839345"/>
            <a:ext cx="43041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921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56613" y="4980154"/>
            <a:ext cx="143330" cy="129329"/>
          </a:xfrm>
          <a:prstGeom prst="rect">
            <a:avLst/>
          </a:prstGeom>
          <a:solidFill>
            <a:srgbClr val="4A7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2E5697"/>
                </a:solidFill>
              </a:ln>
              <a:solidFill>
                <a:srgbClr val="2E5697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058016" y="5256651"/>
            <a:ext cx="143330" cy="12932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2E5697"/>
                </a:solidFill>
              </a:ln>
              <a:solidFill>
                <a:srgbClr val="2E5697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056613" y="5513089"/>
            <a:ext cx="143330" cy="129329"/>
          </a:xfrm>
          <a:prstGeom prst="rect">
            <a:avLst/>
          </a:prstGeom>
          <a:solidFill>
            <a:srgbClr val="ADC6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2E5697"/>
                </a:solidFill>
              </a:ln>
              <a:solidFill>
                <a:srgbClr val="2E5697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137975" y="1468960"/>
            <a:ext cx="856860" cy="600164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Нагрузка более </a:t>
            </a:r>
          </a:p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0,2 Гкал/ч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63238" y="1471036"/>
            <a:ext cx="850841" cy="603793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Нагрузка менее </a:t>
            </a:r>
          </a:p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0,2 Гкал/ч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149318" y="1479896"/>
            <a:ext cx="979581" cy="261610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ИТОГО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082806" y="1468960"/>
            <a:ext cx="856860" cy="600164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Нагрузка более </a:t>
            </a:r>
          </a:p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0,2 Гкал/ч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108069" y="1471036"/>
            <a:ext cx="850841" cy="603793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Нагрузка менее </a:t>
            </a:r>
          </a:p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0,2 Гкал/ч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1094149" y="1479896"/>
            <a:ext cx="979581" cy="261610"/>
          </a:xfrm>
          <a:prstGeom prst="rect">
            <a:avLst/>
          </a:prstGeom>
          <a:solidFill>
            <a:srgbClr val="E2ECF6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</a:rPr>
              <a:t>ИТОГО</a:t>
            </a:r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96747" y="4455330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854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51044" y="4466996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489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30496" y="4460204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 1343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94277" y="4466996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850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73729" y="4466996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376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353181" y="4449202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1226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221169" y="4466996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890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300621" y="4466996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361</a:t>
            </a:r>
            <a:endParaRPr lang="ru-RU" sz="1200" b="1" dirty="0">
              <a:solidFill>
                <a:srgbClr val="001C54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337579" y="4498423"/>
            <a:ext cx="58013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Всего</a:t>
            </a:r>
          </a:p>
          <a:p>
            <a:pPr algn="ctr"/>
            <a:r>
              <a:rPr lang="ru-RU" sz="1200" b="1" dirty="0" smtClean="0">
                <a:solidFill>
                  <a:srgbClr val="001C54"/>
                </a:solidFill>
              </a:rPr>
              <a:t>1251</a:t>
            </a:r>
            <a:endParaRPr lang="ru-RU" sz="1200" b="1" dirty="0">
              <a:solidFill>
                <a:srgbClr val="001C54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6456000" y="3645000"/>
            <a:ext cx="187216" cy="7728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6638289" y="3645000"/>
            <a:ext cx="79205" cy="454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10488000" y="3719086"/>
            <a:ext cx="187216" cy="7728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10670289" y="3719086"/>
            <a:ext cx="79205" cy="454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4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5" y="0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288872" y="434382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40821" y="43469"/>
            <a:ext cx="11307321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2271" y="57411"/>
            <a:ext cx="11644797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6555" y="58683"/>
            <a:ext cx="1055553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состояние приборного УЧЕТА ТЕПЛОВОЙ ЭНЕРГИИ и характеристика </a:t>
            </a:r>
            <a:r>
              <a:rPr lang="ru-RU" sz="2600" b="1" kern="1000" cap="all" dirty="0" err="1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мкд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,  обслуживаемых МУП УИС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757000"/>
              </p:ext>
            </p:extLst>
          </p:nvPr>
        </p:nvGraphicFramePr>
        <p:xfrm>
          <a:off x="261497" y="1126796"/>
          <a:ext cx="11672467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9359"/>
                <a:gridCol w="1121678"/>
                <a:gridCol w="1051574"/>
                <a:gridCol w="911364"/>
                <a:gridCol w="1051574"/>
                <a:gridCol w="1051574"/>
                <a:gridCol w="911364"/>
                <a:gridCol w="990600"/>
                <a:gridCol w="1042442"/>
                <a:gridCol w="770938"/>
              </a:tblGrid>
              <a:tr h="293128">
                <a:tc rowSpan="2"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многоквартирных домов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703506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Нагрузка более 0,2 Гкал/ч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Нагрузка менее 0,2 Гкал/ч</a:t>
                      </a: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Нагрузка более 0,2 Гкал/ч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Нагрузка менее 0,2 Гкал/ч</a:t>
                      </a: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Нагрузка более 0,2 Гкал/ч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Нагрузка менее 0,2 Гкал/ч</a:t>
                      </a: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</a:tr>
              <a:tr h="2931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854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489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1343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850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376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1226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361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1251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03864">
                        <a:alpha val="89804"/>
                      </a:srgbClr>
                    </a:solidFill>
                  </a:tcPr>
                </a:tc>
              </a:tr>
              <a:tr h="4983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ОДПУ отсутствует,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рассчитано по нормативу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399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341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345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0000"/>
                      </a:srgbClr>
                    </a:solidFill>
                  </a:tcPr>
                </a:tc>
              </a:tr>
              <a:tr h="2931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Рассчитано по ОДПУ </a:t>
                      </a:r>
                      <a:endParaRPr lang="ru-RU" sz="1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799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891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842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877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9804"/>
                      </a:srgbClr>
                    </a:solidFill>
                  </a:tcPr>
                </a:tc>
              </a:tr>
              <a:tr h="4983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ОДПУ есть и рассчитано по нормативу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4C7E7">
                        <a:alpha val="8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267493731"/>
              </p:ext>
            </p:extLst>
          </p:nvPr>
        </p:nvGraphicFramePr>
        <p:xfrm>
          <a:off x="567275" y="3770781"/>
          <a:ext cx="3528000" cy="1997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-51277" y="829638"/>
            <a:ext cx="11937801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kern="1000" cap="all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Сводный отчет по состоянию приборного </a:t>
            </a:r>
            <a:r>
              <a:rPr lang="ru-RU" sz="1600" b="1" kern="1000" cap="all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у</a:t>
            </a:r>
            <a:r>
              <a:rPr lang="ru-RU" sz="1600" b="1" kern="1000" cap="all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чета тепловой энергии</a:t>
            </a:r>
            <a:endParaRPr lang="ru-RU" sz="1600" b="1" kern="1000" cap="all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3125118852"/>
              </p:ext>
            </p:extLst>
          </p:nvPr>
        </p:nvGraphicFramePr>
        <p:xfrm>
          <a:off x="4250238" y="3773112"/>
          <a:ext cx="3558424" cy="1994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478820143"/>
              </p:ext>
            </p:extLst>
          </p:nvPr>
        </p:nvGraphicFramePr>
        <p:xfrm>
          <a:off x="8040000" y="3770781"/>
          <a:ext cx="3449534" cy="1997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6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730" y="5853201"/>
            <a:ext cx="1195200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1600" b="1" kern="10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В целом динамика оснащенности МКД ОДПУ имеет положительный характер. Все МКД с нагрузкой более 0,2 Гкал/ч рассчитываются по ОДПУ. По части оснащения ОДПУ МКД нагрузкой менее 0,2 Гкал/ч есть вопросы, т.к. это зачастую небольшие дома где отсутствует управляющая организация, и по ним отсутствует возможность проведения ОСС.</a:t>
            </a:r>
          </a:p>
        </p:txBody>
      </p:sp>
    </p:spTree>
    <p:extLst>
      <p:ext uri="{BB962C8B-B14F-4D97-AF65-F5344CB8AC3E}">
        <p14:creationId xmlns:p14="http://schemas.microsoft.com/office/powerpoint/2010/main" val="250036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99" y="0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288872" y="434382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1910" y="251091"/>
            <a:ext cx="11307321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2271" y="251090"/>
            <a:ext cx="11644797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4980" y="279845"/>
            <a:ext cx="1055553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состояние приборного УЧЕТА </a:t>
            </a:r>
            <a:r>
              <a:rPr lang="ru-RU" sz="2600" b="1" kern="1000" cap="all" dirty="0" err="1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гвс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в </a:t>
            </a:r>
            <a:r>
              <a:rPr lang="ru-RU" sz="2600" b="1" kern="1000" cap="all" dirty="0" err="1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мкд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, обслуживаемых </a:t>
            </a:r>
            <a:r>
              <a:rPr lang="ru-RU" sz="2600" b="1" kern="1000" cap="all" dirty="0" err="1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муп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600" b="1" kern="1000" cap="all" dirty="0" err="1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уис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20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04141"/>
              </p:ext>
            </p:extLst>
          </p:nvPr>
        </p:nvGraphicFramePr>
        <p:xfrm>
          <a:off x="263999" y="1077010"/>
          <a:ext cx="11646607" cy="1625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99024"/>
                <a:gridCol w="1315861"/>
                <a:gridCol w="1315861"/>
                <a:gridCol w="1315861"/>
              </a:tblGrid>
              <a:tr h="556042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Сводный отчет по состоянию приборного учета </a:t>
                      </a:r>
                      <a:r>
                        <a:rPr lang="ru-RU" sz="170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ГВС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385723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385723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385723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385723">
                        <a:alpha val="80000"/>
                      </a:srgbClr>
                    </a:solidFill>
                  </a:tcPr>
                </a:tc>
              </a:tr>
              <a:tr h="368472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МКД с централизованным ГВС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54823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661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54823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613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548235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630</a:t>
                      </a:r>
                      <a:endParaRPr lang="ru-RU" sz="17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548235">
                        <a:alpha val="80000"/>
                      </a:srgbClr>
                    </a:solidFill>
                  </a:tcPr>
                </a:tc>
              </a:tr>
              <a:tr h="31773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Расчет</a:t>
                      </a:r>
                      <a:r>
                        <a:rPr lang="ru-RU" sz="17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 ОДПУ</a:t>
                      </a:r>
                      <a:endParaRPr lang="ru-RU" sz="17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C36B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386</a:t>
                      </a:r>
                      <a:endParaRPr lang="ru-RU" sz="17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C36B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  <a:endParaRPr lang="ru-RU" sz="17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C36B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</a:t>
                      </a:r>
                    </a:p>
                  </a:txBody>
                  <a:tcPr>
                    <a:solidFill>
                      <a:srgbClr val="8FC36B">
                        <a:alpha val="80000"/>
                      </a:srgbClr>
                    </a:solidFill>
                  </a:tcPr>
                </a:tc>
              </a:tr>
              <a:tr h="31773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rgbClr val="131E0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ОДПУ есть и рассчитано по нормативу</a:t>
                      </a:r>
                      <a:endParaRPr lang="ru-RU" sz="1700" dirty="0">
                        <a:solidFill>
                          <a:srgbClr val="131E0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5E0B4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131E0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</a:t>
                      </a:r>
                      <a:endParaRPr lang="ru-RU" sz="1700" dirty="0">
                        <a:solidFill>
                          <a:srgbClr val="131E0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5E0B4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131E0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428</a:t>
                      </a:r>
                      <a:endParaRPr lang="ru-RU" sz="1700" dirty="0">
                        <a:solidFill>
                          <a:srgbClr val="131E0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5E0B4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131E0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487</a:t>
                      </a:r>
                      <a:endParaRPr lang="ru-RU" sz="1700" dirty="0">
                        <a:solidFill>
                          <a:srgbClr val="131E0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5E0B4">
                        <a:alpha val="8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20000" y="6001405"/>
            <a:ext cx="11736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1600" b="1" kern="1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В отличии от оснащенности ОДПУ тепловой энергии, оснащенность ОДПУ ГВС имеет отрицательную динамику. Это связано с выводом приборов учета из эксплуатации, т.к. наличие данного прибора в первую очередь не выгодно потребителю, и от его показаний зависит объем начисления платы СОИ.</a:t>
            </a:r>
            <a:endParaRPr lang="ru-RU" sz="1600" b="1" kern="1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939586743"/>
              </p:ext>
            </p:extLst>
          </p:nvPr>
        </p:nvGraphicFramePr>
        <p:xfrm>
          <a:off x="6312000" y="2820927"/>
          <a:ext cx="5201068" cy="290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561424"/>
              </p:ext>
            </p:extLst>
          </p:nvPr>
        </p:nvGraphicFramePr>
        <p:xfrm>
          <a:off x="293024" y="2979968"/>
          <a:ext cx="5904001" cy="2491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549"/>
                <a:gridCol w="1507370"/>
                <a:gridCol w="1488367"/>
                <a:gridCol w="1420715"/>
              </a:tblGrid>
              <a:tr h="810498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ОТПУСК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ГВС</a:t>
                      </a:r>
                      <a:r>
                        <a:rPr lang="ru-RU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7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м³</a:t>
                      </a:r>
                      <a:endParaRPr lang="ru-RU" sz="17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203864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203864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203864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203864">
                        <a:alpha val="85098"/>
                      </a:srgbClr>
                    </a:solidFill>
                  </a:tcPr>
                </a:tc>
              </a:tr>
              <a:tr h="58318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ОДПУ</a:t>
                      </a:r>
                      <a:endParaRPr lang="ru-RU" sz="18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2 042 211,821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1 140 482,00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645 400,00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2F5597">
                        <a:alpha val="85098"/>
                      </a:srgbClr>
                    </a:solidFill>
                  </a:tcPr>
                </a:tc>
              </a:tr>
              <a:tr h="48983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Норматив</a:t>
                      </a:r>
                      <a:endParaRPr lang="ru-RU" sz="18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1 046 875,674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1 578 683,30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8FAADC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1 587 070,81</a:t>
                      </a:r>
                    </a:p>
                  </a:txBody>
                  <a:tcPr>
                    <a:solidFill>
                      <a:srgbClr val="8FAADC">
                        <a:alpha val="85098"/>
                      </a:srgbClr>
                    </a:solidFill>
                  </a:tcPr>
                </a:tc>
              </a:tr>
              <a:tr h="6082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ИТОГО</a:t>
                      </a:r>
                      <a:endParaRPr lang="ru-RU" sz="18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B4C7E7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3 089 087,5</a:t>
                      </a:r>
                      <a:endParaRPr lang="ru-RU" sz="16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B4C7E7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2 719 165,30</a:t>
                      </a:r>
                    </a:p>
                  </a:txBody>
                  <a:tcPr marL="9525" marR="9525" marT="9525" marB="0" anchor="ctr">
                    <a:solidFill>
                      <a:srgbClr val="B4C7E7">
                        <a:alpha val="8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2 232 470,81</a:t>
                      </a:r>
                    </a:p>
                  </a:txBody>
                  <a:tcPr marL="9525" marR="9525" marT="9525" marB="0" anchor="ctr">
                    <a:solidFill>
                      <a:srgbClr val="B4C7E7">
                        <a:alpha val="85098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75" y="-52992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288872" y="434382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1910" y="251091"/>
            <a:ext cx="11307321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2271" y="251090"/>
            <a:ext cx="11644797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3785" y="434007"/>
            <a:ext cx="1055553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kern="1000" cap="all" dirty="0" smtClean="0">
                <a:solidFill>
                  <a:schemeClr val="bg1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Календарный график по установке ОДПУ в МКД </a:t>
            </a:r>
            <a:endParaRPr lang="ru-RU" sz="2600" b="1" kern="1000" cap="all" dirty="0">
              <a:solidFill>
                <a:schemeClr val="bg1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07" y="2061000"/>
            <a:ext cx="11856000" cy="2578763"/>
          </a:xfrm>
          <a:prstGeom prst="rect">
            <a:avLst/>
          </a:prstGeom>
        </p:spPr>
      </p:pic>
      <p:sp>
        <p:nvSpPr>
          <p:cNvPr id="11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00" y="5112416"/>
            <a:ext cx="1143060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1600" b="1" kern="10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Общая продолжительность работ составляет 53 рабочих дня, без учета судебно-исковой работы</a:t>
            </a:r>
            <a:endParaRPr lang="ru-RU" sz="1600" b="1" kern="10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30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942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459815" y="479867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1910" y="251091"/>
            <a:ext cx="11854090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3319" y="296006"/>
            <a:ext cx="11898336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41421" y="277877"/>
            <a:ext cx="115680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kern="1000" cap="all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Нормативная база по </a:t>
            </a:r>
            <a:r>
              <a:rPr lang="ru-RU" sz="2600" b="1" kern="1000" cap="all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организации </a:t>
            </a:r>
            <a:r>
              <a:rPr lang="ru-RU" sz="2600" b="1" kern="1000" cap="all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учета </a:t>
            </a:r>
          </a:p>
          <a:p>
            <a:pPr algn="ctr">
              <a:lnSpc>
                <a:spcPct val="80000"/>
              </a:lnSpc>
            </a:pPr>
            <a:r>
              <a:rPr lang="ru-RU" sz="2600" b="1" kern="1000" cap="all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тепловой энергии</a:t>
            </a:r>
            <a:endParaRPr lang="ru-RU" sz="2600" b="1" kern="1000" cap="all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1008" y="1126157"/>
            <a:ext cx="11529984" cy="1107996"/>
          </a:xfrm>
          <a:prstGeom prst="rect">
            <a:avLst/>
          </a:prstGeom>
          <a:solidFill>
            <a:srgbClr val="00398E">
              <a:alpha val="54902"/>
            </a:srgbClr>
          </a:solidFill>
          <a:ln w="254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/>
            <a:r>
              <a:rPr lang="ru-RU" sz="2200" dirty="0">
                <a:solidFill>
                  <a:srgbClr val="3E2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ФЗ-№261 от 23.11.2009 Об энергосбережении и о повышении энергетической эффективности и о внесении изменений в отдельные законодательные акты Российской Федерации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738" y="2894551"/>
            <a:ext cx="5001729" cy="1754326"/>
          </a:xfrm>
          <a:prstGeom prst="rect">
            <a:avLst/>
          </a:prstGeom>
          <a:solidFill>
            <a:srgbClr val="5B9BD5">
              <a:alpha val="54902"/>
            </a:srgb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Статья 13 П.9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осуществляющая снабжение тепловой энергией обязана осуществлять деятельность по установке, замене, эксплуатации приборов учета используемых энергетических ресурсов.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21718" y="2888870"/>
            <a:ext cx="4972010" cy="1754326"/>
          </a:xfrm>
          <a:prstGeom prst="rect">
            <a:avLst/>
          </a:prstGeom>
          <a:solidFill>
            <a:srgbClr val="5B9BD5">
              <a:alpha val="54902"/>
            </a:srgb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Статья 13 П.12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Абонент должен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допуск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организаций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местам установки приборов учета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оплатить расходы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установку этих приборов учета, и не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должны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препятствовать вводу их в эксплуатацию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. 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0000" y="5430539"/>
            <a:ext cx="11232000" cy="1200329"/>
          </a:xfrm>
          <a:prstGeom prst="rect">
            <a:avLst/>
          </a:prstGeom>
          <a:solidFill>
            <a:schemeClr val="accent5">
              <a:lumMod val="40000"/>
              <a:lumOff val="60000"/>
              <a:alpha val="61961"/>
            </a:schemeClr>
          </a:solidFill>
          <a:ln w="25400"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Статья 9.16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Отказ или уклонение организации, обязанной осуществлять деятельность по установке УУТЭ влечет наложение административного штрафа на юридических лиц - от пятидесяти тысяч до ста тысяч рублей.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4389911" y="3524702"/>
            <a:ext cx="3190705" cy="594000"/>
          </a:xfrm>
          <a:prstGeom prst="rightArrow">
            <a:avLst/>
          </a:prstGeom>
          <a:solidFill>
            <a:srgbClr val="759A5C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2384643" y="2337708"/>
            <a:ext cx="654716" cy="432000"/>
          </a:xfrm>
          <a:prstGeom prst="rightArrow">
            <a:avLst/>
          </a:prstGeom>
          <a:solidFill>
            <a:srgbClr val="759A5C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8864642" y="2344806"/>
            <a:ext cx="654716" cy="432000"/>
          </a:xfrm>
          <a:prstGeom prst="rightArrow">
            <a:avLst/>
          </a:prstGeom>
          <a:solidFill>
            <a:srgbClr val="759A5C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47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1" y="13942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459815" y="479867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1910" y="251091"/>
            <a:ext cx="11854090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3319" y="296006"/>
            <a:ext cx="11898336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3303" y="395895"/>
            <a:ext cx="1156800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kern="1000" cap="all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Проблематика 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РЕСУРСОСНАБЖАЮЩЕЙ </a:t>
            </a:r>
            <a:r>
              <a:rPr lang="ru-RU" sz="2600" b="1" kern="1000" cap="all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ОРГАНИЗАЦИИ</a:t>
            </a:r>
            <a:endParaRPr lang="ru-RU" sz="2600" b="1" kern="1000" cap="all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292169046"/>
              </p:ext>
            </p:extLst>
          </p:nvPr>
        </p:nvGraphicFramePr>
        <p:xfrm>
          <a:off x="0" y="1029527"/>
          <a:ext cx="12000000" cy="5429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3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7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90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1" y="13942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459815" y="479867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1910" y="251091"/>
            <a:ext cx="11854090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3319" y="296006"/>
            <a:ext cx="11898336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271" y="296006"/>
            <a:ext cx="115680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РЕАЛИЗАЦИИ </a:t>
            </a:r>
            <a:r>
              <a:rPr lang="ru-RU" sz="2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 </a:t>
            </a:r>
            <a:r>
              <a:rPr lang="ru-RU" sz="2600" b="1" kern="1000" cap="all" dirty="0" smtClean="0">
                <a:solidFill>
                  <a:schemeClr val="bg1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ru-RU" sz="2600" b="1" kern="1000" cap="all" dirty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РЕСУРСОСНАБЖАЮЩЕЙ </a:t>
            </a:r>
            <a:r>
              <a:rPr lang="ru-RU" sz="2600" b="1" kern="1000" cap="all" dirty="0" smtClean="0">
                <a:solidFill>
                  <a:srgbClr val="FCF7F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ОРГАНИЗАЦИИ</a:t>
            </a:r>
            <a:endParaRPr lang="ru-RU" sz="2600" b="1" kern="1000" cap="all" dirty="0">
              <a:solidFill>
                <a:srgbClr val="FCF7F2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8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50851703"/>
              </p:ext>
            </p:extLst>
          </p:nvPr>
        </p:nvGraphicFramePr>
        <p:xfrm>
          <a:off x="429972" y="1220721"/>
          <a:ext cx="11356597" cy="5333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86558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0657" y="2704"/>
            <a:ext cx="12192000" cy="6858000"/>
          </a:xfrm>
          <a:prstGeom prst="rect">
            <a:avLst/>
          </a:prstGeom>
        </p:spPr>
      </p:pic>
      <p:pic>
        <p:nvPicPr>
          <p:cNvPr id="36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" t="2138" r="1723" b="10208"/>
          <a:stretch>
            <a:fillRect/>
          </a:stretch>
        </p:blipFill>
        <p:spPr bwMode="auto">
          <a:xfrm>
            <a:off x="11459815" y="479867"/>
            <a:ext cx="702469" cy="472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Группа 59"/>
          <p:cNvGrpSpPr/>
          <p:nvPr/>
        </p:nvGrpSpPr>
        <p:grpSpPr>
          <a:xfrm>
            <a:off x="1910" y="251091"/>
            <a:ext cx="11854090" cy="720739"/>
            <a:chOff x="-11016" y="190317"/>
            <a:chExt cx="9914905" cy="614921"/>
          </a:xfrm>
        </p:grpSpPr>
        <p:sp>
          <p:nvSpPr>
            <p:cNvPr id="63" name="Прямоугольник 1"/>
            <p:cNvSpPr/>
            <p:nvPr/>
          </p:nvSpPr>
          <p:spPr>
            <a:xfrm>
              <a:off x="-11016" y="190317"/>
              <a:ext cx="9914905" cy="607056"/>
            </a:xfrm>
            <a:custGeom>
              <a:avLst/>
              <a:gdLst>
                <a:gd name="connsiteX0" fmla="*/ 0 w 9358792"/>
                <a:gd name="connsiteY0" fmla="*/ 0 h 669526"/>
                <a:gd name="connsiteX1" fmla="*/ 9358792 w 9358792"/>
                <a:gd name="connsiteY1" fmla="*/ 0 h 669526"/>
                <a:gd name="connsiteX2" fmla="*/ 9358792 w 9358792"/>
                <a:gd name="connsiteY2" fmla="*/ 669526 h 669526"/>
                <a:gd name="connsiteX3" fmla="*/ 0 w 9358792"/>
                <a:gd name="connsiteY3" fmla="*/ 669526 h 669526"/>
                <a:gd name="connsiteX4" fmla="*/ 0 w 9358792"/>
                <a:gd name="connsiteY4" fmla="*/ 0 h 669526"/>
                <a:gd name="connsiteX0" fmla="*/ 0 w 10033495"/>
                <a:gd name="connsiteY0" fmla="*/ 0 h 669526"/>
                <a:gd name="connsiteX1" fmla="*/ 10033495 w 10033495"/>
                <a:gd name="connsiteY1" fmla="*/ 26633 h 669526"/>
                <a:gd name="connsiteX2" fmla="*/ 9358792 w 10033495"/>
                <a:gd name="connsiteY2" fmla="*/ 669526 h 669526"/>
                <a:gd name="connsiteX3" fmla="*/ 0 w 10033495"/>
                <a:gd name="connsiteY3" fmla="*/ 669526 h 669526"/>
                <a:gd name="connsiteX4" fmla="*/ 0 w 10033495"/>
                <a:gd name="connsiteY4" fmla="*/ 0 h 66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3495" h="669526">
                  <a:moveTo>
                    <a:pt x="0" y="0"/>
                  </a:moveTo>
                  <a:lnTo>
                    <a:pt x="10033495" y="26633"/>
                  </a:lnTo>
                  <a:lnTo>
                    <a:pt x="9358792" y="669526"/>
                  </a:lnTo>
                  <a:lnTo>
                    <a:pt x="0" y="6695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7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" b="37"/>
            <a:stretch>
              <a:fillRect/>
            </a:stretch>
          </p:blipFill>
          <p:spPr>
            <a:xfrm>
              <a:off x="-11015" y="199216"/>
              <a:ext cx="9908862" cy="606022"/>
            </a:xfrm>
            <a:custGeom>
              <a:avLst/>
              <a:gdLst>
                <a:gd name="connsiteX0" fmla="*/ 0 w 9908862"/>
                <a:gd name="connsiteY0" fmla="*/ 0 h 668386"/>
                <a:gd name="connsiteX1" fmla="*/ 424140 w 9908862"/>
                <a:gd name="connsiteY1" fmla="*/ 0 h 668386"/>
                <a:gd name="connsiteX2" fmla="*/ 9908862 w 9908862"/>
                <a:gd name="connsiteY2" fmla="*/ 25493 h 668386"/>
                <a:gd name="connsiteX3" fmla="*/ 9242540 w 9908862"/>
                <a:gd name="connsiteY3" fmla="*/ 668386 h 668386"/>
                <a:gd name="connsiteX4" fmla="*/ 0 w 9908862"/>
                <a:gd name="connsiteY4" fmla="*/ 668386 h 6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8862" h="668386">
                  <a:moveTo>
                    <a:pt x="0" y="0"/>
                  </a:moveTo>
                  <a:lnTo>
                    <a:pt x="424140" y="0"/>
                  </a:lnTo>
                  <a:lnTo>
                    <a:pt x="9908862" y="25493"/>
                  </a:lnTo>
                  <a:lnTo>
                    <a:pt x="9242540" y="668386"/>
                  </a:lnTo>
                  <a:lnTo>
                    <a:pt x="0" y="668386"/>
                  </a:lnTo>
                  <a:close/>
                </a:path>
              </a:pathLst>
            </a:custGeom>
          </p:spPr>
        </p:pic>
      </p:grpSp>
      <p:sp>
        <p:nvSpPr>
          <p:cNvPr id="65" name="Прямоугольник 1"/>
          <p:cNvSpPr/>
          <p:nvPr/>
        </p:nvSpPr>
        <p:spPr>
          <a:xfrm>
            <a:off x="13319" y="296006"/>
            <a:ext cx="11898336" cy="711521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8487" y="427333"/>
            <a:ext cx="1156800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 УЧЕТА ЭНЕРГОРЕСУРСОВ</a:t>
            </a:r>
            <a:endParaRPr lang="ru-RU" sz="2600" b="1" kern="1000" dirty="0">
              <a:solidFill>
                <a:schemeClr val="bg1"/>
              </a:solidFill>
              <a:latin typeface="Arial" panose="020B0604020202020204" pitchFamily="34" charset="0"/>
              <a:ea typeface="Roboto Black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"/>
          <p:cNvSpPr>
            <a:spLocks/>
          </p:cNvSpPr>
          <p:nvPr/>
        </p:nvSpPr>
        <p:spPr>
          <a:xfrm>
            <a:off x="11856000" y="6453000"/>
            <a:ext cx="341068" cy="418942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910607" y="6594943"/>
            <a:ext cx="377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9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3205" y="4851114"/>
            <a:ext cx="1084999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Вышедший из строя узел учета ремонтируется ресурсоснабжающей организацией с последующей постановкой на баланс предприятия.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3205" y="5940756"/>
            <a:ext cx="1086801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законодательной базы для реализации вышеуказанных мероприятий.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1221" y="1489013"/>
            <a:ext cx="1084999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Узлы учета тепловой энергии и горячей воды на объектах потребления должны быть на балансе </a:t>
            </a:r>
            <a:r>
              <a:rPr lang="ru-RU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ресурсоснабжающей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организации. 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43205" y="2529811"/>
            <a:ext cx="10849994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для РСО: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применять на объектах оборудование с возможностью удаленного контроля показаний и вывод этих данных в единую систему.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и настройка режимов работы сетей, контроль качества поставки коммунальных ресурсов и потерь в сетях.</a:t>
            </a:r>
          </a:p>
          <a:p>
            <a:pPr algn="just"/>
            <a:r>
              <a:rPr lang="ru-RU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для потребителей:</a:t>
            </a:r>
          </a:p>
          <a:p>
            <a:pPr marL="342900" indent="-342900" algn="just">
              <a:buFontTx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достоверный учет для начисления платы, за счет того, что все показания снимаются в один день.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6544" y="1640891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45882" y="1605194"/>
            <a:ext cx="285860" cy="349453"/>
          </a:xfrm>
          <a:prstGeom prst="chevron">
            <a:avLst/>
          </a:prstGeom>
          <a:solidFill>
            <a:srgbClr val="3281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Нашивка 22"/>
          <p:cNvSpPr/>
          <p:nvPr/>
        </p:nvSpPr>
        <p:spPr>
          <a:xfrm>
            <a:off x="341907" y="3178753"/>
            <a:ext cx="285860" cy="349453"/>
          </a:xfrm>
          <a:prstGeom prst="chevron">
            <a:avLst/>
          </a:prstGeom>
          <a:solidFill>
            <a:srgbClr val="3281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Нашивка 23"/>
          <p:cNvSpPr/>
          <p:nvPr/>
        </p:nvSpPr>
        <p:spPr>
          <a:xfrm>
            <a:off x="341907" y="4999552"/>
            <a:ext cx="285860" cy="349453"/>
          </a:xfrm>
          <a:prstGeom prst="chevron">
            <a:avLst/>
          </a:prstGeom>
          <a:solidFill>
            <a:srgbClr val="3281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Нашивка 24"/>
          <p:cNvSpPr/>
          <p:nvPr/>
        </p:nvSpPr>
        <p:spPr>
          <a:xfrm>
            <a:off x="356544" y="5940756"/>
            <a:ext cx="285860" cy="349453"/>
          </a:xfrm>
          <a:prstGeom prst="chevron">
            <a:avLst/>
          </a:prstGeom>
          <a:solidFill>
            <a:srgbClr val="3281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32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38116</TotalTime>
  <Words>939</Words>
  <Application>Microsoft Office PowerPoint</Application>
  <PresentationFormat>Широкоэкранный</PresentationFormat>
  <Paragraphs>223</Paragraphs>
  <Slides>10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Roboto</vt:lpstr>
      <vt:lpstr>Roboto Black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Кабанова Екатерина Афанасьевна</dc:creator>
  <cp:lastModifiedBy>Козарез Владислав Юрьевич</cp:lastModifiedBy>
  <cp:revision>1532</cp:revision>
  <cp:lastPrinted>2023-11-16T08:43:43Z</cp:lastPrinted>
  <dcterms:created xsi:type="dcterms:W3CDTF">2022-04-05T12:44:00Z</dcterms:created>
  <dcterms:modified xsi:type="dcterms:W3CDTF">2024-01-29T09:25:39Z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11486461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S9.1.4</vt:lpwstr>
  </property>
</Properties>
</file>