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03" r:id="rId2"/>
    <p:sldId id="277" r:id="rId3"/>
    <p:sldId id="264" r:id="rId4"/>
    <p:sldId id="282" r:id="rId5"/>
    <p:sldId id="318" r:id="rId6"/>
    <p:sldId id="319" r:id="rId7"/>
    <p:sldId id="273" r:id="rId8"/>
    <p:sldId id="321" r:id="rId9"/>
    <p:sldId id="320" r:id="rId10"/>
    <p:sldId id="268" r:id="rId11"/>
    <p:sldId id="263" r:id="rId12"/>
    <p:sldId id="326" r:id="rId13"/>
    <p:sldId id="322" r:id="rId14"/>
    <p:sldId id="323" r:id="rId15"/>
    <p:sldId id="324" r:id="rId16"/>
    <p:sldId id="305" r:id="rId17"/>
    <p:sldId id="325" r:id="rId18"/>
    <p:sldId id="311" r:id="rId19"/>
    <p:sldId id="312" r:id="rId20"/>
    <p:sldId id="314" r:id="rId21"/>
    <p:sldId id="315" r:id="rId22"/>
    <p:sldId id="30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493" autoAdjust="0"/>
  </p:normalViewPr>
  <p:slideViewPr>
    <p:cSldViewPr>
      <p:cViewPr varScale="1">
        <p:scale>
          <a:sx n="86" d="100"/>
          <a:sy n="86" d="100"/>
        </p:scale>
        <p:origin x="15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Golubeva_O_L\Desktop\&#1044;&#1051;&#1071;%20&#1054;&#1058;&#1063;&#1045;&#1058;&#1040;%20&#1055;&#1054;%20&#1055;&#1051;&#1040;&#1053;&#1059;\&#1054;&#1090;&#1095;&#1077;&#1090;%2031.12.2023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0.248\&#1092;&#1072;&#1081;&#1083;&#1086;&#1086;&#1086;&#1073;&#1084;&#1077;&#1085;&#1085;&#1080;&#1082;_\08.%20&#1057;&#1083;&#1091;&#1078;&#1073;&#1072;%20&#1089;&#1073;&#1099;&#1090;&#1072;\&#1054;&#1058;&#1044;&#1045;&#1051;%20&#1056;&#1040;&#1047;&#1042;&#1048;&#1058;&#1048;&#1071;%20&#1040;&#1057;&#1050;&#1059;&#1042;\&#1055;&#1045;&#1058;&#1056;&#1054;&#1042;&#1045;&#1062;\&#1044;&#1051;&#1071;%20&#1086;&#1090;&#1095;&#1077;&#1090;&#1072;\&#1054;&#1090;&#1095;&#1077;&#1090;%2017.08.202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0.248\&#1092;&#1072;&#1081;&#1083;&#1086;&#1086;&#1086;&#1073;&#1084;&#1077;&#1085;&#1085;&#1080;&#1082;_\08.%20&#1057;&#1083;&#1091;&#1078;&#1073;&#1072;%20&#1089;&#1073;&#1099;&#1090;&#1072;\&#1054;&#1058;&#1044;&#1045;&#1051;%20&#1056;&#1040;&#1047;&#1042;&#1048;&#1058;&#1048;&#1071;%20&#1040;&#1057;&#1050;&#1059;&#1042;\&#1055;&#1045;&#1058;&#1056;&#1054;&#1042;&#1045;&#1062;\&#1044;&#1051;&#1071;%20&#1086;&#1090;&#1095;&#1077;&#1090;&#1072;\&#1054;&#1090;&#1095;&#1077;&#1090;%2017.08.202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0.248\&#1092;&#1072;&#1081;&#1083;&#1086;&#1086;&#1086;&#1073;&#1084;&#1077;&#1085;&#1085;&#1080;&#1082;_\08.%20&#1057;&#1083;&#1091;&#1078;&#1073;&#1072;%20&#1089;&#1073;&#1099;&#1090;&#1072;\&#1054;&#1058;&#1044;&#1045;&#1051;%20&#1056;&#1040;&#1047;&#1042;&#1048;&#1058;&#1048;&#1071;%20&#1040;&#1057;&#1050;&#1059;&#1042;\&#1055;&#1045;&#1058;&#1056;&#1054;&#1042;&#1045;&#1062;\&#1044;&#1051;&#1071;%20&#1086;&#1090;&#1095;&#1077;&#1090;&#1072;\&#1054;&#1090;&#1095;&#1077;&#1090;%2017.08.20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5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5461871475622697E-2"/>
          <c:y val="8.699489095695781E-2"/>
          <c:w val="0.69566564429680233"/>
          <c:h val="0.90673684924029019"/>
        </c:manualLayout>
      </c:layout>
      <c:pie3DChart>
        <c:varyColors val="1"/>
        <c:ser>
          <c:idx val="0"/>
          <c:order val="0"/>
          <c:tx>
            <c:strRef>
              <c:f>Таблица!$A$5:$A$10</c:f>
              <c:strCache>
                <c:ptCount val="1"/>
                <c:pt idx="0">
                  <c:v>ОДПУ по приборам учета Частный сектор Юридические лица Бюджет Здания и сооружения МУП "Водоканал" Жители МКД</c:v>
                </c:pt>
              </c:strCache>
            </c:strRef>
          </c:tx>
          <c:explosion val="25"/>
          <c:dPt>
            <c:idx val="0"/>
            <c:bubble3D val="0"/>
            <c:explosion val="3"/>
            <c:extLst>
              <c:ext xmlns:c16="http://schemas.microsoft.com/office/drawing/2014/chart" uri="{C3380CC4-5D6E-409C-BE32-E72D297353CC}">
                <c16:uniqueId val="{00000001-C580-45CD-9421-C4DA8704A65F}"/>
              </c:ext>
            </c:extLst>
          </c:dPt>
          <c:dPt>
            <c:idx val="2"/>
            <c:bubble3D val="0"/>
            <c:explosion val="10"/>
            <c:extLst>
              <c:ext xmlns:c16="http://schemas.microsoft.com/office/drawing/2014/chart" uri="{C3380CC4-5D6E-409C-BE32-E72D297353CC}">
                <c16:uniqueId val="{00000003-C580-45CD-9421-C4DA8704A65F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Таблица!$A$5:$A$10</c:f>
              <c:strCache>
                <c:ptCount val="6"/>
                <c:pt idx="0">
                  <c:v>ОДПУ по приборам учета</c:v>
                </c:pt>
                <c:pt idx="1">
                  <c:v>Частный сектор</c:v>
                </c:pt>
                <c:pt idx="2">
                  <c:v>Юридические лица</c:v>
                </c:pt>
                <c:pt idx="3">
                  <c:v>Бюджет</c:v>
                </c:pt>
                <c:pt idx="4">
                  <c:v>Здания и сооружения МУП "Водоканал"</c:v>
                </c:pt>
                <c:pt idx="5">
                  <c:v>Жители МКД</c:v>
                </c:pt>
              </c:strCache>
            </c:strRef>
          </c:cat>
          <c:val>
            <c:numRef>
              <c:f>Таблица!$C$5:$C$10</c:f>
              <c:numCache>
                <c:formatCode>General</c:formatCode>
                <c:ptCount val="6"/>
                <c:pt idx="0">
                  <c:v>381</c:v>
                </c:pt>
                <c:pt idx="1">
                  <c:v>1112</c:v>
                </c:pt>
                <c:pt idx="2">
                  <c:v>970</c:v>
                </c:pt>
                <c:pt idx="3">
                  <c:v>76</c:v>
                </c:pt>
                <c:pt idx="4">
                  <c:v>94</c:v>
                </c:pt>
                <c:pt idx="5">
                  <c:v>10347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580-45CD-9421-C4DA8704A6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7600421465444291"/>
          <c:y val="0.18224907794062911"/>
          <c:w val="0.18028014461366371"/>
          <c:h val="0.52913589159497165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Посуточный, ВК 455п</a:t>
            </a:r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6.6883080467386793E-2"/>
          <c:y val="0.11083970138063319"/>
          <c:w val="0.89964159029082691"/>
          <c:h val="0.7234762948856005"/>
        </c:manualLayout>
      </c:layout>
      <c:lineChart>
        <c:grouping val="standard"/>
        <c:varyColors val="0"/>
        <c:ser>
          <c:idx val="0"/>
          <c:order val="0"/>
          <c:marker>
            <c:symbol val="none"/>
          </c:marker>
          <c:dPt>
            <c:idx val="4"/>
            <c:marker>
              <c:symbol val="circle"/>
              <c:size val="9"/>
            </c:marker>
            <c:bubble3D val="0"/>
            <c:extLst>
              <c:ext xmlns:c16="http://schemas.microsoft.com/office/drawing/2014/chart" uri="{C3380CC4-5D6E-409C-BE32-E72D297353CC}">
                <c16:uniqueId val="{00000000-254F-47D3-A543-6ED81F8483B4}"/>
              </c:ext>
            </c:extLst>
          </c:dPt>
          <c:dPt>
            <c:idx val="11"/>
            <c:marker>
              <c:symbol val="circle"/>
              <c:size val="9"/>
            </c:marker>
            <c:bubble3D val="0"/>
            <c:extLst>
              <c:ext xmlns:c16="http://schemas.microsoft.com/office/drawing/2014/chart" uri="{C3380CC4-5D6E-409C-BE32-E72D297353CC}">
                <c16:uniqueId val="{00000001-254F-47D3-A543-6ED81F8483B4}"/>
              </c:ext>
            </c:extLst>
          </c:dPt>
          <c:dPt>
            <c:idx val="18"/>
            <c:marker>
              <c:symbol val="circle"/>
              <c:size val="9"/>
            </c:marker>
            <c:bubble3D val="0"/>
            <c:extLst>
              <c:ext xmlns:c16="http://schemas.microsoft.com/office/drawing/2014/chart" uri="{C3380CC4-5D6E-409C-BE32-E72D297353CC}">
                <c16:uniqueId val="{00000002-254F-47D3-A543-6ED81F8483B4}"/>
              </c:ext>
            </c:extLst>
          </c:dPt>
          <c:dPt>
            <c:idx val="25"/>
            <c:marker>
              <c:symbol val="circle"/>
              <c:size val="9"/>
            </c:marker>
            <c:bubble3D val="0"/>
            <c:extLst>
              <c:ext xmlns:c16="http://schemas.microsoft.com/office/drawing/2014/chart" uri="{C3380CC4-5D6E-409C-BE32-E72D297353CC}">
                <c16:uniqueId val="{00000003-254F-47D3-A543-6ED81F8483B4}"/>
              </c:ext>
            </c:extLst>
          </c:dPt>
          <c:cat>
            <c:numRef>
              <c:f>'[3]8D30E8'!$E$51:$E$76</c:f>
              <c:numCache>
                <c:formatCode>dd/mmm</c:formatCode>
                <c:ptCount val="26"/>
                <c:pt idx="0">
                  <c:v>45126</c:v>
                </c:pt>
                <c:pt idx="1">
                  <c:v>45127</c:v>
                </c:pt>
                <c:pt idx="2">
                  <c:v>45128</c:v>
                </c:pt>
                <c:pt idx="3">
                  <c:v>45129</c:v>
                </c:pt>
                <c:pt idx="4">
                  <c:v>45130</c:v>
                </c:pt>
                <c:pt idx="5">
                  <c:v>45131</c:v>
                </c:pt>
                <c:pt idx="6">
                  <c:v>45132</c:v>
                </c:pt>
                <c:pt idx="7">
                  <c:v>45133</c:v>
                </c:pt>
                <c:pt idx="8">
                  <c:v>45134</c:v>
                </c:pt>
                <c:pt idx="9">
                  <c:v>45135</c:v>
                </c:pt>
                <c:pt idx="10">
                  <c:v>45136</c:v>
                </c:pt>
                <c:pt idx="11">
                  <c:v>45137</c:v>
                </c:pt>
                <c:pt idx="12">
                  <c:v>45138</c:v>
                </c:pt>
                <c:pt idx="13">
                  <c:v>45139</c:v>
                </c:pt>
                <c:pt idx="14">
                  <c:v>45140</c:v>
                </c:pt>
                <c:pt idx="15">
                  <c:v>45141</c:v>
                </c:pt>
                <c:pt idx="16">
                  <c:v>45142</c:v>
                </c:pt>
                <c:pt idx="17">
                  <c:v>45143</c:v>
                </c:pt>
                <c:pt idx="18">
                  <c:v>45144</c:v>
                </c:pt>
                <c:pt idx="19">
                  <c:v>45145</c:v>
                </c:pt>
                <c:pt idx="20">
                  <c:v>45146</c:v>
                </c:pt>
                <c:pt idx="21">
                  <c:v>45147</c:v>
                </c:pt>
                <c:pt idx="22">
                  <c:v>45148</c:v>
                </c:pt>
                <c:pt idx="23">
                  <c:v>45149</c:v>
                </c:pt>
                <c:pt idx="24">
                  <c:v>45150</c:v>
                </c:pt>
                <c:pt idx="25">
                  <c:v>45151</c:v>
                </c:pt>
              </c:numCache>
            </c:numRef>
          </c:cat>
          <c:val>
            <c:numRef>
              <c:f>'[3]8D30E8'!$C$51:$C$76</c:f>
              <c:numCache>
                <c:formatCode>General</c:formatCode>
                <c:ptCount val="26"/>
                <c:pt idx="0">
                  <c:v>3319.6329999999998</c:v>
                </c:pt>
                <c:pt idx="1">
                  <c:v>3626.8380000000002</c:v>
                </c:pt>
                <c:pt idx="2">
                  <c:v>3653.761</c:v>
                </c:pt>
                <c:pt idx="3">
                  <c:v>3621.7479999999987</c:v>
                </c:pt>
                <c:pt idx="4">
                  <c:v>2216.5940000000001</c:v>
                </c:pt>
                <c:pt idx="5">
                  <c:v>2624.7689999999902</c:v>
                </c:pt>
                <c:pt idx="6">
                  <c:v>3131.5219999999999</c:v>
                </c:pt>
                <c:pt idx="7">
                  <c:v>3087.2019999999998</c:v>
                </c:pt>
                <c:pt idx="8">
                  <c:v>3124.67</c:v>
                </c:pt>
                <c:pt idx="9">
                  <c:v>2989.4470000000001</c:v>
                </c:pt>
                <c:pt idx="10">
                  <c:v>2797.3420000000001</c:v>
                </c:pt>
                <c:pt idx="11">
                  <c:v>2473.8700000000022</c:v>
                </c:pt>
                <c:pt idx="12">
                  <c:v>3043.4479999999999</c:v>
                </c:pt>
                <c:pt idx="13">
                  <c:v>3083.5729999999999</c:v>
                </c:pt>
                <c:pt idx="14">
                  <c:v>3424.8940000000002</c:v>
                </c:pt>
                <c:pt idx="15">
                  <c:v>4463.1930000000002</c:v>
                </c:pt>
                <c:pt idx="16">
                  <c:v>4322.6650000000054</c:v>
                </c:pt>
                <c:pt idx="17">
                  <c:v>4068.4679999999998</c:v>
                </c:pt>
                <c:pt idx="18">
                  <c:v>3977.136</c:v>
                </c:pt>
                <c:pt idx="19">
                  <c:v>4682.6330000000007</c:v>
                </c:pt>
                <c:pt idx="20">
                  <c:v>4215.5410000000002</c:v>
                </c:pt>
                <c:pt idx="21">
                  <c:v>5045.5739999999996</c:v>
                </c:pt>
                <c:pt idx="22">
                  <c:v>5797.5839999999998</c:v>
                </c:pt>
                <c:pt idx="23">
                  <c:v>5455.4470000000001</c:v>
                </c:pt>
                <c:pt idx="24">
                  <c:v>5410.4440000000004</c:v>
                </c:pt>
                <c:pt idx="25">
                  <c:v>5224.99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254F-47D3-A543-6ED81F8483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841088"/>
        <c:axId val="94863360"/>
      </c:lineChart>
      <c:dateAx>
        <c:axId val="94841088"/>
        <c:scaling>
          <c:orientation val="minMax"/>
        </c:scaling>
        <c:delete val="0"/>
        <c:axPos val="b"/>
        <c:minorGridlines/>
        <c:numFmt formatCode="[$-419]d\ mmm;@" sourceLinked="0"/>
        <c:majorTickMark val="out"/>
        <c:minorTickMark val="cross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94863360"/>
        <c:crosses val="autoZero"/>
        <c:auto val="1"/>
        <c:lblOffset val="100"/>
        <c:baseTimeUnit val="days"/>
        <c:majorUnit val="1"/>
      </c:dateAx>
      <c:valAx>
        <c:axId val="94863360"/>
        <c:scaling>
          <c:orientation val="minMax"/>
          <c:min val="2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841088"/>
        <c:crossesAt val="45126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Будний день, ВК 455п</a:t>
            </a:r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6.6883080467386793E-2"/>
          <c:y val="0.14296141480753183"/>
          <c:w val="0.87663059698365764"/>
          <c:h val="0.55992723246245946"/>
        </c:manualLayout>
      </c:layout>
      <c:lineChart>
        <c:grouping val="standard"/>
        <c:varyColors val="0"/>
        <c:ser>
          <c:idx val="0"/>
          <c:order val="0"/>
          <c:marker>
            <c:symbol val="none"/>
          </c:marker>
          <c:cat>
            <c:strRef>
              <c:f>'C:\Users\Golubeva_O_L\Desktop\ДЛЯ ОТЧЕТА ПО ПЛАНУ\Выгрузка стремлюкс\[ВК - 455п С ВЗУ Центральной на ВЗУ Залинейный почасовой (ЖД пути) часть 2.xlsx]8D30E8'!$A$1073:$A$1096</c:f>
              <c:strCache>
                <c:ptCount val="24"/>
                <c:pt idx="0">
                  <c:v>21.07.2023 00:00</c:v>
                </c:pt>
                <c:pt idx="1">
                  <c:v>21.07.2023 01:00</c:v>
                </c:pt>
                <c:pt idx="2">
                  <c:v>21.07.2023 02:00</c:v>
                </c:pt>
                <c:pt idx="3">
                  <c:v>21.07.2023 03:00</c:v>
                </c:pt>
                <c:pt idx="4">
                  <c:v>21.07.2023 04:00</c:v>
                </c:pt>
                <c:pt idx="5">
                  <c:v>21.07.2023 05:00</c:v>
                </c:pt>
                <c:pt idx="6">
                  <c:v>21.07.2023 06:00</c:v>
                </c:pt>
                <c:pt idx="7">
                  <c:v>21.07.2023 07:00</c:v>
                </c:pt>
                <c:pt idx="8">
                  <c:v>21.07.2023 08:00</c:v>
                </c:pt>
                <c:pt idx="9">
                  <c:v>21.07.2023 09:00</c:v>
                </c:pt>
                <c:pt idx="10">
                  <c:v>21.07.2023 10:00</c:v>
                </c:pt>
                <c:pt idx="11">
                  <c:v>21.07.2023 11:00</c:v>
                </c:pt>
                <c:pt idx="12">
                  <c:v>21.07.2023 12:00</c:v>
                </c:pt>
                <c:pt idx="13">
                  <c:v>21.07.2023 13:00</c:v>
                </c:pt>
                <c:pt idx="14">
                  <c:v>21.07.2023 14:00</c:v>
                </c:pt>
                <c:pt idx="15">
                  <c:v>21.07.2023 15:00</c:v>
                </c:pt>
                <c:pt idx="16">
                  <c:v>21.07.2023 16:00</c:v>
                </c:pt>
                <c:pt idx="17">
                  <c:v>21.07.2023 17:00</c:v>
                </c:pt>
                <c:pt idx="18">
                  <c:v>21.07.2023 18:00</c:v>
                </c:pt>
                <c:pt idx="19">
                  <c:v>21.07.2023 19:00</c:v>
                </c:pt>
                <c:pt idx="20">
                  <c:v>21.07.2023 20:00</c:v>
                </c:pt>
                <c:pt idx="21">
                  <c:v>21.07.2023 21:00</c:v>
                </c:pt>
                <c:pt idx="22">
                  <c:v>21.07.2023 22:00</c:v>
                </c:pt>
                <c:pt idx="23">
                  <c:v>21.07.2023 23:00</c:v>
                </c:pt>
              </c:strCache>
            </c:strRef>
          </c:cat>
          <c:val>
            <c:numRef>
              <c:f>'C:\Users\Golubeva_O_L\Desktop\ДЛЯ ОТЧЕТА ПО ПЛАНУ\Выгрузка стремлюкс\[ВК - 455п С ВЗУ Центральной на ВЗУ Залинейный почасовой (ЖД пути) часть 2.xlsx]8D30E8'!$C$1073:$C$1096</c:f>
              <c:numCache>
                <c:formatCode>General</c:formatCode>
                <c:ptCount val="24"/>
                <c:pt idx="0">
                  <c:v>136.702</c:v>
                </c:pt>
                <c:pt idx="1">
                  <c:v>136.702</c:v>
                </c:pt>
                <c:pt idx="2">
                  <c:v>136.702</c:v>
                </c:pt>
                <c:pt idx="3">
                  <c:v>136.702</c:v>
                </c:pt>
                <c:pt idx="4">
                  <c:v>136.702</c:v>
                </c:pt>
                <c:pt idx="5">
                  <c:v>137.501</c:v>
                </c:pt>
                <c:pt idx="6">
                  <c:v>148.45600000000007</c:v>
                </c:pt>
                <c:pt idx="7">
                  <c:v>174.87200000000001</c:v>
                </c:pt>
                <c:pt idx="8">
                  <c:v>174.87200000000001</c:v>
                </c:pt>
                <c:pt idx="9">
                  <c:v>168.184</c:v>
                </c:pt>
                <c:pt idx="10">
                  <c:v>150.66</c:v>
                </c:pt>
                <c:pt idx="11">
                  <c:v>151.756</c:v>
                </c:pt>
                <c:pt idx="12">
                  <c:v>150.63899999999998</c:v>
                </c:pt>
                <c:pt idx="13">
                  <c:v>148.572</c:v>
                </c:pt>
                <c:pt idx="14">
                  <c:v>143.68200000000004</c:v>
                </c:pt>
                <c:pt idx="15">
                  <c:v>151.565</c:v>
                </c:pt>
                <c:pt idx="16">
                  <c:v>150.624</c:v>
                </c:pt>
                <c:pt idx="17">
                  <c:v>151.334</c:v>
                </c:pt>
                <c:pt idx="18">
                  <c:v>154.06100000000001</c:v>
                </c:pt>
                <c:pt idx="19">
                  <c:v>168.42200000000042</c:v>
                </c:pt>
                <c:pt idx="20">
                  <c:v>172.32000000000042</c:v>
                </c:pt>
                <c:pt idx="21">
                  <c:v>157.577</c:v>
                </c:pt>
                <c:pt idx="22">
                  <c:v>157.577</c:v>
                </c:pt>
                <c:pt idx="23">
                  <c:v>157.577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B26-4998-A4EB-B69CA54F48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880512"/>
        <c:axId val="94882048"/>
      </c:lineChart>
      <c:dateAx>
        <c:axId val="94880512"/>
        <c:scaling>
          <c:orientation val="minMax"/>
        </c:scaling>
        <c:delete val="0"/>
        <c:axPos val="b"/>
        <c:majorGridlines/>
        <c:numFmt formatCode="dd/mm/yy\ h:mm;@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8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4882048"/>
        <c:crosses val="autoZero"/>
        <c:auto val="0"/>
        <c:lblOffset val="100"/>
        <c:baseTimeUnit val="days"/>
        <c:majorUnit val="1"/>
      </c:dateAx>
      <c:valAx>
        <c:axId val="94882048"/>
        <c:scaling>
          <c:orientation val="minMax"/>
          <c:min val="6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4880512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Выходной, ВК 455п</a:t>
            </a:r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9.9459171141143166E-2"/>
          <c:y val="0.13166815051737399"/>
          <c:w val="0.86565307517006063"/>
          <c:h val="0.54697266691469504"/>
        </c:manualLayout>
      </c:layout>
      <c:lineChart>
        <c:grouping val="standard"/>
        <c:varyColors val="0"/>
        <c:ser>
          <c:idx val="0"/>
          <c:order val="0"/>
          <c:marker>
            <c:symbol val="none"/>
          </c:marker>
          <c:cat>
            <c:strRef>
              <c:f>'C:\Users\Golubeva_O_L\Desktop\ДЛЯ ОТЧЕТА ПО ПЛАНУ\Выгрузка стремлюкс\[ВК - 455п С ВЗУ Центральной на ВЗУ Залинейный почасовой (ЖД пути) часть 2.xlsx]8D30E8'!$A$1121:$A$1144</c:f>
              <c:strCache>
                <c:ptCount val="24"/>
                <c:pt idx="0">
                  <c:v>23.07.2023 00:00</c:v>
                </c:pt>
                <c:pt idx="1">
                  <c:v>23.07.2023 01:00</c:v>
                </c:pt>
                <c:pt idx="2">
                  <c:v>23.07.2023 02:00</c:v>
                </c:pt>
                <c:pt idx="3">
                  <c:v>23.07.2023 03:00</c:v>
                </c:pt>
                <c:pt idx="4">
                  <c:v>23.07.2023 04:00</c:v>
                </c:pt>
                <c:pt idx="5">
                  <c:v>23.07.2023 05:00</c:v>
                </c:pt>
                <c:pt idx="6">
                  <c:v>23.07.2023 06:00</c:v>
                </c:pt>
                <c:pt idx="7">
                  <c:v>23.07.2023 07:00</c:v>
                </c:pt>
                <c:pt idx="8">
                  <c:v>23.07.2023 08:00</c:v>
                </c:pt>
                <c:pt idx="9">
                  <c:v>23.07.2023 09:00</c:v>
                </c:pt>
                <c:pt idx="10">
                  <c:v>23.07.2023 10:00</c:v>
                </c:pt>
                <c:pt idx="11">
                  <c:v>23.07.2023 11:00</c:v>
                </c:pt>
                <c:pt idx="12">
                  <c:v>23.07.2023 12:00</c:v>
                </c:pt>
                <c:pt idx="13">
                  <c:v>23.07.2023 13:00</c:v>
                </c:pt>
                <c:pt idx="14">
                  <c:v>23.07.2023 14:00</c:v>
                </c:pt>
                <c:pt idx="15">
                  <c:v>23.07.2023 15:00</c:v>
                </c:pt>
                <c:pt idx="16">
                  <c:v>23.07.2023 16:00</c:v>
                </c:pt>
                <c:pt idx="17">
                  <c:v>23.07.2023 17:00</c:v>
                </c:pt>
                <c:pt idx="18">
                  <c:v>23.07.2023 18:00</c:v>
                </c:pt>
                <c:pt idx="19">
                  <c:v>23.07.2023 19:00</c:v>
                </c:pt>
                <c:pt idx="20">
                  <c:v>23.07.2023 20:00</c:v>
                </c:pt>
                <c:pt idx="21">
                  <c:v>23.07.2023 21:00</c:v>
                </c:pt>
                <c:pt idx="22">
                  <c:v>23.07.2023 22:00</c:v>
                </c:pt>
                <c:pt idx="23">
                  <c:v>23.07.2023 23:00</c:v>
                </c:pt>
              </c:strCache>
            </c:strRef>
          </c:cat>
          <c:val>
            <c:numRef>
              <c:f>'C:\Users\Golubeva_O_L\Desktop\ДЛЯ ОТЧЕТА ПО ПЛАНУ\Выгрузка стремлюкс\[ВК - 455п С ВЗУ Центральной на ВЗУ Залинейный почасовой (ЖД пути) часть 2.xlsx]8D30E8'!$C$1121:$C$1144</c:f>
              <c:numCache>
                <c:formatCode>General</c:formatCode>
                <c:ptCount val="24"/>
                <c:pt idx="0">
                  <c:v>79.577999999999989</c:v>
                </c:pt>
                <c:pt idx="1">
                  <c:v>70.641000000000005</c:v>
                </c:pt>
                <c:pt idx="2">
                  <c:v>70.641000000000005</c:v>
                </c:pt>
                <c:pt idx="3">
                  <c:v>70.277999999999992</c:v>
                </c:pt>
                <c:pt idx="4">
                  <c:v>74.167000000000002</c:v>
                </c:pt>
                <c:pt idx="5">
                  <c:v>77.369</c:v>
                </c:pt>
                <c:pt idx="6">
                  <c:v>77.369</c:v>
                </c:pt>
                <c:pt idx="7">
                  <c:v>84.85599999999998</c:v>
                </c:pt>
                <c:pt idx="8">
                  <c:v>98.412999999999997</c:v>
                </c:pt>
                <c:pt idx="9">
                  <c:v>104.19199999999999</c:v>
                </c:pt>
                <c:pt idx="10">
                  <c:v>104.19199999999999</c:v>
                </c:pt>
                <c:pt idx="11">
                  <c:v>101.60299999999998</c:v>
                </c:pt>
                <c:pt idx="12">
                  <c:v>100.85199999999999</c:v>
                </c:pt>
                <c:pt idx="13">
                  <c:v>100.509</c:v>
                </c:pt>
                <c:pt idx="14">
                  <c:v>100.637</c:v>
                </c:pt>
                <c:pt idx="15">
                  <c:v>100.363</c:v>
                </c:pt>
                <c:pt idx="16">
                  <c:v>107.084</c:v>
                </c:pt>
                <c:pt idx="17">
                  <c:v>103.861</c:v>
                </c:pt>
                <c:pt idx="18">
                  <c:v>100.74900000000002</c:v>
                </c:pt>
                <c:pt idx="19">
                  <c:v>100.389</c:v>
                </c:pt>
                <c:pt idx="20">
                  <c:v>100.83799999999999</c:v>
                </c:pt>
                <c:pt idx="21">
                  <c:v>100.41200000000002</c:v>
                </c:pt>
                <c:pt idx="22">
                  <c:v>100.93100000000021</c:v>
                </c:pt>
                <c:pt idx="23">
                  <c:v>86.668999999999983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4252-4BCF-BF9A-0067BF0BFA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4971392"/>
        <c:axId val="94972928"/>
      </c:lineChart>
      <c:dateAx>
        <c:axId val="94971392"/>
        <c:scaling>
          <c:orientation val="minMax"/>
        </c:scaling>
        <c:delete val="0"/>
        <c:axPos val="b"/>
        <c:majorGridlines/>
        <c:numFmt formatCode="dd/mm/yy\ h:mm;@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800"/>
            </a:pPr>
            <a:endParaRPr lang="ru-RU"/>
          </a:p>
        </c:txPr>
        <c:crossAx val="94972928"/>
        <c:crosses val="autoZero"/>
        <c:auto val="0"/>
        <c:lblOffset val="100"/>
        <c:baseTimeUnit val="days"/>
        <c:majorUnit val="1"/>
      </c:dateAx>
      <c:valAx>
        <c:axId val="94972928"/>
        <c:scaling>
          <c:orientation val="minMax"/>
          <c:max val="200"/>
          <c:min val="6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97139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0.29019</cdr:x>
      <cdr:y>0.03306</cdr:y>
    </cdr:from>
    <cdr:to>
      <cdr:x>0.7022</cdr:x>
      <cdr:y>0.08127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94495" y="188536"/>
          <a:ext cx="3825712" cy="2749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/>
        </a:p>
      </cdr:txBody>
    </cdr:sp>
  </cdr:relSizeAnchor>
  <cdr:relSizeAnchor xmlns:cdr="http://schemas.openxmlformats.org/drawingml/2006/chartDrawing">
    <cdr:from>
      <cdr:x>0.85297</cdr:x>
      <cdr:y>0.66339</cdr:y>
    </cdr:from>
    <cdr:to>
      <cdr:x>0.95145</cdr:x>
      <cdr:y>0.82372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920207" y="378343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0.41753</cdr:x>
      <cdr:y>0.13944</cdr:y>
    </cdr:from>
    <cdr:to>
      <cdr:x>0.46701</cdr:x>
      <cdr:y>0.18459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882649" y="847564"/>
          <a:ext cx="460106" cy="2744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AD32A-16C5-4362-94FF-32DC131FDCD0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193BE-3EB4-4321-87A7-BA6E59C8ED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C255292-7CF2-42B1-A77F-C8E18075F975}" type="datetimeFigureOut">
              <a:rPr lang="ru-RU" smtClean="0"/>
              <a:pPr/>
              <a:t>07.02.2024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6ECA31B-89BF-4FDA-B696-A304A8E51A6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Comp\Desktop\Без имени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412" y="0"/>
            <a:ext cx="10358510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943212"/>
            <a:ext cx="7851648" cy="39147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Автоматизированная система контроля и учета </a:t>
            </a:r>
            <a:r>
              <a:rPr lang="ru-RU" dirty="0" smtClean="0">
                <a:solidFill>
                  <a:srgbClr val="0070C0"/>
                </a:solidFill>
              </a:rPr>
              <a:t>водопользования</a:t>
            </a:r>
            <a:r>
              <a:rPr lang="en-US" dirty="0" smtClean="0">
                <a:solidFill>
                  <a:srgbClr val="0070C0"/>
                </a:solidFill>
              </a:rPr>
              <a:t/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ru-RU" sz="1800" b="0" dirty="0" err="1">
                <a:solidFill>
                  <a:schemeClr val="bg1"/>
                </a:solidFill>
              </a:rPr>
              <a:t>Петровец</a:t>
            </a:r>
            <a:r>
              <a:rPr lang="ru-RU" sz="1800" b="0" dirty="0">
                <a:solidFill>
                  <a:schemeClr val="bg1"/>
                </a:solidFill>
              </a:rPr>
              <a:t> Григорий Викторович, </a:t>
            </a:r>
            <a:r>
              <a:rPr lang="en-US" sz="1800" b="0" dirty="0" smtClean="0">
                <a:solidFill>
                  <a:schemeClr val="bg1"/>
                </a:solidFill>
              </a:rPr>
              <a:t/>
            </a:r>
            <a:br>
              <a:rPr lang="en-US" sz="1800" b="0" dirty="0" smtClean="0">
                <a:solidFill>
                  <a:schemeClr val="bg1"/>
                </a:solidFill>
              </a:rPr>
            </a:br>
            <a:r>
              <a:rPr lang="ru-RU" sz="1800" b="0" dirty="0" smtClean="0">
                <a:solidFill>
                  <a:schemeClr val="bg1"/>
                </a:solidFill>
              </a:rPr>
              <a:t>начальник </a:t>
            </a:r>
            <a:r>
              <a:rPr lang="ru-RU" sz="1800" b="0" dirty="0">
                <a:solidFill>
                  <a:schemeClr val="bg1"/>
                </a:solidFill>
              </a:rPr>
              <a:t>отдела развития </a:t>
            </a:r>
            <a:r>
              <a:rPr lang="ru-RU" sz="1800" b="0" dirty="0" smtClean="0">
                <a:solidFill>
                  <a:schemeClr val="bg1"/>
                </a:solidFill>
              </a:rPr>
              <a:t>АСКУВ</a:t>
            </a:r>
            <a:r>
              <a:rPr lang="en-US" sz="1800" b="0" dirty="0" smtClean="0">
                <a:solidFill>
                  <a:schemeClr val="bg1"/>
                </a:solidFill>
              </a:rPr>
              <a:t> </a:t>
            </a:r>
            <a:r>
              <a:rPr lang="ru-RU" sz="1800" b="0" dirty="0" smtClean="0">
                <a:solidFill>
                  <a:schemeClr val="bg1"/>
                </a:solidFill>
              </a:rPr>
              <a:t>МУП </a:t>
            </a:r>
            <a:r>
              <a:rPr lang="ru-RU" sz="1800" b="0" dirty="0">
                <a:solidFill>
                  <a:schemeClr val="bg1"/>
                </a:solidFill>
              </a:rPr>
              <a:t>«Водоканал» г. Подольск</a:t>
            </a:r>
            <a:endParaRPr lang="ru-RU" sz="1800" b="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692696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+mj-lt"/>
                <a:cs typeface="Times New Roman" pitchFamily="18" charset="0"/>
              </a:rPr>
              <a:t>Личный кабинет абонента </a:t>
            </a:r>
            <a:r>
              <a:rPr lang="en-US" sz="2800" dirty="0" err="1" smtClean="0">
                <a:latin typeface="+mj-lt"/>
                <a:cs typeface="Times New Roman" pitchFamily="18" charset="0"/>
              </a:rPr>
              <a:t>WAVIoT</a:t>
            </a:r>
            <a:r>
              <a:rPr lang="ru-RU" sz="2800" dirty="0" smtClean="0">
                <a:latin typeface="+mj-lt"/>
                <a:cs typeface="Times New Roman" pitchFamily="18" charset="0"/>
              </a:rPr>
              <a:t> МУП «Водоканал»</a:t>
            </a:r>
            <a:endParaRPr lang="ru-RU" sz="2800" dirty="0">
              <a:latin typeface="+mj-lt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57950" y="1785926"/>
            <a:ext cx="2643206" cy="3571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Возможности личного кабинета: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Отслеживать расход воды: по часам, дням, месяцам и за период.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Просматривать показания счетчиков в виде списка, в табличном виде, в виде диаграммы.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Распечатать отчет о потреблении воды: почасовой, посуточный.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7" name="Picture 3" descr="C:\Users\Shulga_A_M\Desktop\МУП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6268526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64294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Личный кабинет абонентов МУП «Водоканал» г. Подольска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4500594" cy="263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643313"/>
            <a:ext cx="4500594" cy="239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929190" y="928670"/>
            <a:ext cx="400052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Возможности личного кабинета:</a:t>
            </a:r>
          </a:p>
          <a:p>
            <a:pPr>
              <a:buFontTx/>
              <a:buChar char="-"/>
            </a:pPr>
            <a:r>
              <a:rPr lang="ru-RU" sz="1600" dirty="0" smtClean="0"/>
              <a:t>Передать показания приборов учета;</a:t>
            </a:r>
          </a:p>
          <a:p>
            <a:pPr>
              <a:buFontTx/>
              <a:buChar char="-"/>
            </a:pPr>
            <a:r>
              <a:rPr lang="ru-RU" sz="1600" dirty="0" smtClean="0"/>
              <a:t> Посмотреть действующий тариф;</a:t>
            </a:r>
          </a:p>
          <a:p>
            <a:pPr>
              <a:buFontTx/>
              <a:buChar char="-"/>
            </a:pPr>
            <a:r>
              <a:rPr lang="ru-RU" sz="1600" dirty="0"/>
              <a:t> </a:t>
            </a:r>
            <a:r>
              <a:rPr lang="ru-RU" sz="1600" dirty="0" smtClean="0"/>
              <a:t>Проверить наличие долгов;</a:t>
            </a:r>
          </a:p>
          <a:p>
            <a:pPr>
              <a:buFontTx/>
              <a:buChar char="-"/>
            </a:pPr>
            <a:r>
              <a:rPr lang="ru-RU" sz="1600" dirty="0"/>
              <a:t> </a:t>
            </a:r>
            <a:r>
              <a:rPr lang="ru-RU" sz="1600" dirty="0" smtClean="0"/>
              <a:t>Получить детализацию оплаты расходов;</a:t>
            </a:r>
          </a:p>
          <a:p>
            <a:pPr>
              <a:buFontTx/>
              <a:buChar char="-"/>
            </a:pPr>
            <a:r>
              <a:rPr lang="ru-RU" sz="1600" dirty="0"/>
              <a:t>  </a:t>
            </a:r>
            <a:r>
              <a:rPr lang="ru-RU" sz="1600" dirty="0" smtClean="0"/>
              <a:t>Получение </a:t>
            </a:r>
            <a:r>
              <a:rPr lang="ru-RU" sz="1600" dirty="0"/>
              <a:t>электронных квитанций на оплату </a:t>
            </a:r>
            <a:r>
              <a:rPr lang="ru-RU" sz="1600" dirty="0" smtClean="0"/>
              <a:t>услуг;</a:t>
            </a:r>
          </a:p>
          <a:p>
            <a:pPr>
              <a:buFontTx/>
              <a:buChar char="-"/>
            </a:pPr>
            <a:r>
              <a:rPr lang="ru-RU" sz="1600" dirty="0"/>
              <a:t> </a:t>
            </a:r>
            <a:r>
              <a:rPr lang="ru-RU" sz="1600" dirty="0" smtClean="0"/>
              <a:t>Оплата </a:t>
            </a:r>
            <a:r>
              <a:rPr lang="ru-RU" sz="1600" dirty="0"/>
              <a:t>выставленных счетов без начисления </a:t>
            </a:r>
            <a:r>
              <a:rPr lang="ru-RU" sz="1600" dirty="0" smtClean="0"/>
              <a:t>комиссий;</a:t>
            </a:r>
          </a:p>
          <a:p>
            <a:pPr>
              <a:buFontTx/>
              <a:buChar char="-"/>
            </a:pPr>
            <a:r>
              <a:rPr lang="ru-RU" sz="1600" dirty="0"/>
              <a:t> </a:t>
            </a:r>
            <a:r>
              <a:rPr lang="ru-RU" sz="1600" dirty="0" smtClean="0"/>
              <a:t>Оформить официальное обращение в адрес МУП «Водоканал» г. Подольска в электронном виде;</a:t>
            </a:r>
          </a:p>
          <a:p>
            <a:pPr>
              <a:buFontTx/>
              <a:buChar char="-"/>
            </a:pPr>
            <a:r>
              <a:rPr lang="ru-RU" sz="1600" dirty="0"/>
              <a:t> </a:t>
            </a:r>
            <a:r>
              <a:rPr lang="ru-RU" sz="1600" dirty="0" smtClean="0"/>
              <a:t>Получение </a:t>
            </a:r>
            <a:r>
              <a:rPr lang="ru-RU" sz="1600" dirty="0" err="1"/>
              <a:t>инфо-сообщений</a:t>
            </a:r>
            <a:r>
              <a:rPr lang="ru-RU" sz="1600" dirty="0"/>
              <a:t> и новостей </a:t>
            </a:r>
            <a:r>
              <a:rPr lang="ru-RU" sz="1600" dirty="0" smtClean="0"/>
              <a:t>от МУП «Водоканал» г. Подольска.</a:t>
            </a:r>
          </a:p>
          <a:p>
            <a:pPr>
              <a:buFontTx/>
              <a:buChar char="-"/>
            </a:pPr>
            <a:r>
              <a:rPr lang="ru-RU" sz="1600" dirty="0" smtClean="0"/>
              <a:t>Оплата с помощью мобильного приложения</a:t>
            </a:r>
          </a:p>
          <a:p>
            <a:pPr>
              <a:buFontTx/>
              <a:buChar char="-"/>
            </a:pPr>
            <a:r>
              <a:rPr lang="ru-RU" sz="1600" dirty="0" smtClean="0"/>
              <a:t>Наблюдать за своими расходами воды в любой точке мира через мобильное приложение</a:t>
            </a:r>
            <a:endParaRPr lang="ru-RU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Облако 109"/>
          <p:cNvSpPr/>
          <p:nvPr/>
        </p:nvSpPr>
        <p:spPr>
          <a:xfrm>
            <a:off x="179512" y="3429000"/>
            <a:ext cx="5040560" cy="2808312"/>
          </a:xfrm>
          <a:prstGeom prst="cloud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971600" y="3933056"/>
            <a:ext cx="3456384" cy="576064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386909" y="232744"/>
            <a:ext cx="5616624" cy="29082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971600" y="4869160"/>
            <a:ext cx="3456384" cy="720080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398562" y="3596311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Биллинг</a:t>
            </a:r>
            <a:endParaRPr lang="ru-RU" sz="2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6309320"/>
            <a:ext cx="1224136" cy="43204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Сбербанк Онлайн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195736" y="6309320"/>
            <a:ext cx="1224136" cy="432048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Терминалы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27584" y="6309320"/>
            <a:ext cx="1224136" cy="432048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ИРЦ</a:t>
            </a:r>
            <a:endParaRPr lang="ru-RU" sz="14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240006" y="4049737"/>
            <a:ext cx="504056" cy="216024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БД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430312" y="5016202"/>
            <a:ext cx="504056" cy="216024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БД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475656" y="5013176"/>
            <a:ext cx="504056" cy="216024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БД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666902" y="4055343"/>
            <a:ext cx="504056" cy="216024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БД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974586" y="4219997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ЛК физ. лица</a:t>
            </a:r>
            <a:endParaRPr lang="ru-RU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3404998" y="4232548"/>
            <a:ext cx="9813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ЛК юр. лица</a:t>
            </a:r>
            <a:endParaRPr lang="ru-RU" sz="1200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7405439" y="4259840"/>
            <a:ext cx="1656184" cy="913028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Абоненты </a:t>
            </a:r>
          </a:p>
          <a:p>
            <a:pPr algn="ctr"/>
            <a:r>
              <a:rPr lang="ru-RU" dirty="0" smtClean="0"/>
              <a:t>(физ. лица, юр. лица)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1061610" y="2009180"/>
            <a:ext cx="504056" cy="216024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БД</a:t>
            </a:r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3407365" y="2715709"/>
            <a:ext cx="504056" cy="216024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БД</a:t>
            </a:r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539552" y="1134935"/>
            <a:ext cx="1584176" cy="530570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Цифровой архив</a:t>
            </a:r>
          </a:p>
          <a:p>
            <a:pPr algn="ctr"/>
            <a:r>
              <a:rPr lang="ru-RU" sz="1400" dirty="0" smtClean="0"/>
              <a:t>Документооборот</a:t>
            </a:r>
            <a:endParaRPr lang="ru-RU" sz="1400" dirty="0"/>
          </a:p>
        </p:txBody>
      </p:sp>
      <p:sp>
        <p:nvSpPr>
          <p:cNvPr id="63" name="TextBox 62"/>
          <p:cNvSpPr txBox="1"/>
          <p:nvPr/>
        </p:nvSpPr>
        <p:spPr>
          <a:xfrm>
            <a:off x="770653" y="2442951"/>
            <a:ext cx="1121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1С Платформа</a:t>
            </a:r>
            <a:endParaRPr lang="ru-RU" sz="1200" dirty="0"/>
          </a:p>
        </p:txBody>
      </p:sp>
      <p:sp>
        <p:nvSpPr>
          <p:cNvPr id="64" name="TextBox 63"/>
          <p:cNvSpPr txBox="1"/>
          <p:nvPr/>
        </p:nvSpPr>
        <p:spPr>
          <a:xfrm>
            <a:off x="3358162" y="2899972"/>
            <a:ext cx="6088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SCADA</a:t>
            </a:r>
            <a:endParaRPr lang="ru-RU" sz="1200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2639056" y="1721148"/>
            <a:ext cx="3024336" cy="576064"/>
          </a:xfrm>
          <a:prstGeom prst="round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cxnSp>
        <p:nvCxnSpPr>
          <p:cNvPr id="67" name="Прямая со стрелкой 66"/>
          <p:cNvCxnSpPr>
            <a:stCxn id="69" idx="0"/>
          </p:cNvCxnSpPr>
          <p:nvPr/>
        </p:nvCxnSpPr>
        <p:spPr>
          <a:xfrm flipV="1">
            <a:off x="4785504" y="2297212"/>
            <a:ext cx="2520" cy="4172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stCxn id="61" idx="0"/>
          </p:cNvCxnSpPr>
          <p:nvPr/>
        </p:nvCxnSpPr>
        <p:spPr>
          <a:xfrm flipV="1">
            <a:off x="3659393" y="2302768"/>
            <a:ext cx="3180" cy="41294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4" name="Прямоугольник 83"/>
          <p:cNvSpPr/>
          <p:nvPr/>
        </p:nvSpPr>
        <p:spPr>
          <a:xfrm>
            <a:off x="7020272" y="1124744"/>
            <a:ext cx="1800200" cy="72008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Персонал МУП</a:t>
            </a:r>
            <a:endParaRPr lang="ru-RU" dirty="0"/>
          </a:p>
        </p:txBody>
      </p:sp>
      <p:cxnSp>
        <p:nvCxnSpPr>
          <p:cNvPr id="86" name="Прямая со стрелкой 85"/>
          <p:cNvCxnSpPr/>
          <p:nvPr/>
        </p:nvCxnSpPr>
        <p:spPr>
          <a:xfrm>
            <a:off x="5167226" y="4598802"/>
            <a:ext cx="33689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 flipH="1">
            <a:off x="5220072" y="4869160"/>
            <a:ext cx="28404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>
            <a:off x="6012160" y="1340768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/>
          <p:nvPr/>
        </p:nvCxnSpPr>
        <p:spPr>
          <a:xfrm flipH="1" flipV="1">
            <a:off x="6007894" y="1600200"/>
            <a:ext cx="1003752" cy="6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397817" y="5249524"/>
            <a:ext cx="6240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Waviot</a:t>
            </a:r>
            <a:endParaRPr lang="ru-RU" sz="1200" dirty="0"/>
          </a:p>
        </p:txBody>
      </p:sp>
      <p:sp>
        <p:nvSpPr>
          <p:cNvPr id="99" name="TextBox 98"/>
          <p:cNvSpPr txBox="1"/>
          <p:nvPr/>
        </p:nvSpPr>
        <p:spPr>
          <a:xfrm>
            <a:off x="1106936" y="5157192"/>
            <a:ext cx="1323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/>
              <a:t>Робот </a:t>
            </a:r>
          </a:p>
          <a:p>
            <a:r>
              <a:rPr lang="en-US" sz="1200" dirty="0" smtClean="0"/>
              <a:t>   </a:t>
            </a:r>
            <a:r>
              <a:rPr lang="ru-RU" sz="1200" dirty="0" smtClean="0"/>
              <a:t>автоприема ПУ</a:t>
            </a:r>
            <a:endParaRPr lang="ru-RU" sz="1200" dirty="0"/>
          </a:p>
        </p:txBody>
      </p:sp>
      <p:sp>
        <p:nvSpPr>
          <p:cNvPr id="102" name="TextBox 101"/>
          <p:cNvSpPr txBox="1"/>
          <p:nvPr/>
        </p:nvSpPr>
        <p:spPr>
          <a:xfrm>
            <a:off x="539552" y="332656"/>
            <a:ext cx="4964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Цифровая структура МУП Водоканал г. Подольск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39852" y="4956844"/>
            <a:ext cx="1116124" cy="432048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Онлайн-</a:t>
            </a:r>
          </a:p>
          <a:p>
            <a:pPr algn="ctr"/>
            <a:r>
              <a:rPr lang="ru-RU" sz="1400" dirty="0" smtClean="0"/>
              <a:t>касса</a:t>
            </a:r>
            <a:endParaRPr lang="ru-RU" sz="1400" dirty="0"/>
          </a:p>
        </p:txBody>
      </p:sp>
      <p:cxnSp>
        <p:nvCxnSpPr>
          <p:cNvPr id="123" name="Прямая со стрелкой 122"/>
          <p:cNvCxnSpPr/>
          <p:nvPr/>
        </p:nvCxnSpPr>
        <p:spPr>
          <a:xfrm>
            <a:off x="1331640" y="2996952"/>
            <a:ext cx="360040" cy="7200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9" name="Прямая со стрелкой 128"/>
          <p:cNvCxnSpPr/>
          <p:nvPr/>
        </p:nvCxnSpPr>
        <p:spPr>
          <a:xfrm>
            <a:off x="2639056" y="4518393"/>
            <a:ext cx="0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>
            <a:endCxn id="20" idx="0"/>
          </p:cNvCxnSpPr>
          <p:nvPr/>
        </p:nvCxnSpPr>
        <p:spPr>
          <a:xfrm flipH="1">
            <a:off x="1439652" y="6021288"/>
            <a:ext cx="252028" cy="2880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3995936" y="5877272"/>
            <a:ext cx="216024" cy="4320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6" name="Прямая со стрелкой 135"/>
          <p:cNvCxnSpPr/>
          <p:nvPr/>
        </p:nvCxnSpPr>
        <p:spPr>
          <a:xfrm>
            <a:off x="2555776" y="5949280"/>
            <a:ext cx="0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874750" y="1870680"/>
            <a:ext cx="2345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Обмен технологических данных</a:t>
            </a:r>
            <a:endParaRPr lang="en-US" sz="1600" dirty="0" smtClean="0"/>
          </a:p>
        </p:txBody>
      </p:sp>
      <p:sp>
        <p:nvSpPr>
          <p:cNvPr id="54" name="Прямоугольник 53"/>
          <p:cNvSpPr/>
          <p:nvPr/>
        </p:nvSpPr>
        <p:spPr>
          <a:xfrm>
            <a:off x="4475981" y="787625"/>
            <a:ext cx="1414068" cy="360040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Сервисы ГИС</a:t>
            </a:r>
            <a:endParaRPr lang="ru-RU" sz="1400" dirty="0"/>
          </a:p>
        </p:txBody>
      </p:sp>
      <p:sp>
        <p:nvSpPr>
          <p:cNvPr id="78" name="Облако 77"/>
          <p:cNvSpPr/>
          <p:nvPr/>
        </p:nvSpPr>
        <p:spPr>
          <a:xfrm>
            <a:off x="5436096" y="4221088"/>
            <a:ext cx="1584176" cy="1095561"/>
          </a:xfrm>
          <a:prstGeom prst="cloud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TextBox 81"/>
          <p:cNvSpPr txBox="1"/>
          <p:nvPr/>
        </p:nvSpPr>
        <p:spPr>
          <a:xfrm>
            <a:off x="5644090" y="4518393"/>
            <a:ext cx="1024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 Мобильное </a:t>
            </a:r>
          </a:p>
          <a:p>
            <a:r>
              <a:rPr lang="ru-RU" sz="1200" dirty="0" smtClean="0"/>
              <a:t>приложение</a:t>
            </a:r>
            <a:endParaRPr lang="ru-RU" sz="1200" dirty="0"/>
          </a:p>
        </p:txBody>
      </p:sp>
      <p:cxnSp>
        <p:nvCxnSpPr>
          <p:cNvPr id="83" name="Прямая со стрелкой 82"/>
          <p:cNvCxnSpPr/>
          <p:nvPr/>
        </p:nvCxnSpPr>
        <p:spPr>
          <a:xfrm>
            <a:off x="6976306" y="4509120"/>
            <a:ext cx="42913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>
            <a:endCxn id="78" idx="0"/>
          </p:cNvCxnSpPr>
          <p:nvPr/>
        </p:nvCxnSpPr>
        <p:spPr>
          <a:xfrm flipH="1">
            <a:off x="7018952" y="4767578"/>
            <a:ext cx="386487" cy="12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0" name="Прямоугольник 89"/>
          <p:cNvSpPr/>
          <p:nvPr/>
        </p:nvSpPr>
        <p:spPr>
          <a:xfrm>
            <a:off x="5536949" y="3314278"/>
            <a:ext cx="1224136" cy="432048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Система учета заявок</a:t>
            </a:r>
            <a:endParaRPr lang="ru-RU" sz="1400" dirty="0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6319838" y="3745706"/>
            <a:ext cx="9525" cy="4929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flipH="1" flipV="1">
            <a:off x="6081713" y="3748088"/>
            <a:ext cx="2455" cy="5216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9" name="Прямоугольник 68"/>
          <p:cNvSpPr/>
          <p:nvPr/>
        </p:nvSpPr>
        <p:spPr>
          <a:xfrm>
            <a:off x="4533476" y="2714436"/>
            <a:ext cx="504056" cy="216024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БД</a:t>
            </a:r>
            <a:endParaRPr lang="ru-RU" dirty="0"/>
          </a:p>
        </p:txBody>
      </p:sp>
      <p:cxnSp>
        <p:nvCxnSpPr>
          <p:cNvPr id="70" name="Прямая со стрелкой 69"/>
          <p:cNvCxnSpPr>
            <a:stCxn id="54" idx="2"/>
          </p:cNvCxnSpPr>
          <p:nvPr/>
        </p:nvCxnSpPr>
        <p:spPr>
          <a:xfrm>
            <a:off x="5183015" y="1147665"/>
            <a:ext cx="0" cy="57348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475255" y="2899971"/>
            <a:ext cx="600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АСКУВ</a:t>
            </a:r>
            <a:endParaRPr lang="ru-RU" sz="1200" dirty="0"/>
          </a:p>
        </p:txBody>
      </p:sp>
      <p:sp>
        <p:nvSpPr>
          <p:cNvPr id="77" name="TextBox 76"/>
          <p:cNvSpPr txBox="1"/>
          <p:nvPr/>
        </p:nvSpPr>
        <p:spPr>
          <a:xfrm>
            <a:off x="6516217" y="0"/>
            <a:ext cx="21752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  </a:t>
            </a:r>
            <a:r>
              <a:rPr lang="ru-RU" sz="1400" b="1" dirty="0" smtClean="0"/>
              <a:t>Текущее состояние</a:t>
            </a:r>
          </a:p>
          <a:p>
            <a:r>
              <a:rPr lang="ru-RU" sz="1400" b="1" dirty="0"/>
              <a:t> </a:t>
            </a:r>
            <a:r>
              <a:rPr lang="ru-RU" sz="1400" b="1" dirty="0" smtClean="0"/>
              <a:t>           первый этап </a:t>
            </a:r>
          </a:p>
          <a:p>
            <a:r>
              <a:rPr lang="ru-RU" sz="1400" b="1" dirty="0"/>
              <a:t> </a:t>
            </a:r>
            <a:r>
              <a:rPr lang="ru-RU" sz="1400" b="1" dirty="0" smtClean="0"/>
              <a:t>         цифровизации</a:t>
            </a:r>
            <a:endParaRPr lang="ru-RU" sz="1400" b="1" dirty="0"/>
          </a:p>
          <a:p>
            <a:r>
              <a:rPr lang="ru-RU" sz="1400" b="1" dirty="0"/>
              <a:t>         МУП Водоканал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2506574" y="4053731"/>
            <a:ext cx="504056" cy="216024"/>
          </a:xfrm>
          <a:prstGeom prst="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БД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2164038" y="4220405"/>
            <a:ext cx="12875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Сливная станция</a:t>
            </a:r>
            <a:endParaRPr lang="ru-RU" sz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906980"/>
            <a:ext cx="1800200" cy="1535971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004048" y="6030434"/>
            <a:ext cx="1224136" cy="43204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6200000" scaled="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ГИС ЖКХ </a:t>
            </a:r>
            <a:endParaRPr lang="ru-RU" sz="1400" dirty="0"/>
          </a:p>
        </p:txBody>
      </p:sp>
      <p:cxnSp>
        <p:nvCxnSpPr>
          <p:cNvPr id="68" name="Прямая со стрелкой 67"/>
          <p:cNvCxnSpPr/>
          <p:nvPr/>
        </p:nvCxnSpPr>
        <p:spPr>
          <a:xfrm>
            <a:off x="4852223" y="5316649"/>
            <a:ext cx="749030" cy="71378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7431649" y="3225950"/>
            <a:ext cx="1374277" cy="608703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Система рассылок </a:t>
            </a:r>
            <a:r>
              <a:rPr lang="ru-RU" sz="1400" dirty="0"/>
              <a:t>СМС</a:t>
            </a:r>
          </a:p>
        </p:txBody>
      </p:sp>
      <p:cxnSp>
        <p:nvCxnSpPr>
          <p:cNvPr id="76" name="Прямая со стрелкой 75"/>
          <p:cNvCxnSpPr/>
          <p:nvPr/>
        </p:nvCxnSpPr>
        <p:spPr>
          <a:xfrm>
            <a:off x="6761739" y="3429000"/>
            <a:ext cx="66991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 flipH="1">
            <a:off x="6761740" y="3597602"/>
            <a:ext cx="66990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7" name="Прямоугольник 86"/>
          <p:cNvSpPr/>
          <p:nvPr/>
        </p:nvSpPr>
        <p:spPr>
          <a:xfrm>
            <a:off x="2388087" y="730854"/>
            <a:ext cx="1972462" cy="605017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Система </a:t>
            </a:r>
            <a:r>
              <a:rPr lang="ru-RU" sz="1200" dirty="0" smtClean="0"/>
              <a:t>хранения, мониторинга </a:t>
            </a:r>
            <a:r>
              <a:rPr lang="ru-RU" sz="1200" dirty="0"/>
              <a:t>технологических </a:t>
            </a:r>
            <a:r>
              <a:rPr lang="ru-RU" sz="1200" dirty="0" smtClean="0"/>
              <a:t>данных</a:t>
            </a:r>
            <a:endParaRPr lang="ru-RU" sz="1200" dirty="0"/>
          </a:p>
        </p:txBody>
      </p:sp>
      <p:cxnSp>
        <p:nvCxnSpPr>
          <p:cNvPr id="88" name="Прямая со стрелкой 87"/>
          <p:cNvCxnSpPr>
            <a:stCxn id="87" idx="2"/>
          </p:cNvCxnSpPr>
          <p:nvPr/>
        </p:nvCxnSpPr>
        <p:spPr>
          <a:xfrm>
            <a:off x="3374318" y="1335871"/>
            <a:ext cx="0" cy="38527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575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Users\Comp\Desktop\Общедомой прибор уче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86314" y="285728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Общедомовой</a:t>
            </a:r>
            <a:r>
              <a:rPr lang="ru-RU" b="1" dirty="0" smtClean="0">
                <a:solidFill>
                  <a:schemeClr val="bg1"/>
                </a:solidFill>
              </a:rPr>
              <a:t> прибор учета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3" descr="C:\Users\Comp\Desktop\Почасовой объем в мк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9258"/>
            <a:ext cx="9144000" cy="542874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857232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Почасовое водопотребление многоквартирного дома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3" descr="C:\Users\Comp\Desktop\Промышленный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61436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928670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Промыщленный</a:t>
            </a:r>
            <a:r>
              <a:rPr lang="ru-RU" b="1" dirty="0" smtClean="0">
                <a:solidFill>
                  <a:schemeClr val="bg1"/>
                </a:solidFill>
              </a:rPr>
              <a:t> узел учета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ЖК Новая Щербинка установлено 3426 ИПУ в 1264 квартирах.  6 ОДПУ</a:t>
            </a:r>
            <a:endParaRPr lang="ru-RU" sz="4000" dirty="0"/>
          </a:p>
        </p:txBody>
      </p:sp>
      <p:pic>
        <p:nvPicPr>
          <p:cNvPr id="2050" name="Picture 2" descr="C:\Users\Comp\Desktop\новая щербинка\генпл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144000" cy="5143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35824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Всего установлено 12980 прибора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/>
        </p:nvGraphicFramePr>
        <p:xfrm>
          <a:off x="136791" y="1714488"/>
          <a:ext cx="8864365" cy="4753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Устранение потерь воды на основе АСКУВ </a:t>
            </a:r>
            <a:r>
              <a:rPr lang="en-US" dirty="0" err="1" smtClean="0"/>
              <a:t>Waviot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Выполнено </a:t>
            </a:r>
            <a:r>
              <a:rPr lang="ru-RU" dirty="0" err="1" smtClean="0"/>
              <a:t>микрозонирование</a:t>
            </a:r>
            <a:r>
              <a:rPr lang="ru-RU" dirty="0" smtClean="0"/>
              <a:t> ВЗУ «Львовский».</a:t>
            </a:r>
          </a:p>
          <a:p>
            <a:pPr lvl="1" algn="just"/>
            <a:r>
              <a:rPr lang="ru-RU" dirty="0" smtClean="0"/>
              <a:t>-Смонтированы временные узлы учета на базе расходомеров </a:t>
            </a:r>
            <a:r>
              <a:rPr lang="ru-RU" dirty="0" err="1" smtClean="0"/>
              <a:t>Стримлюкс</a:t>
            </a:r>
            <a:r>
              <a:rPr lang="ru-RU" dirty="0" smtClean="0"/>
              <a:t> в контрольных точках. Данные узлы учета позволили определить объемы воды,  поданные из зоны действия ВЗУ «Центральный» в зону действия ВЗУ «</a:t>
            </a:r>
            <a:r>
              <a:rPr lang="ru-RU" dirty="0" err="1" smtClean="0"/>
              <a:t>Залинейный</a:t>
            </a:r>
            <a:r>
              <a:rPr lang="ru-RU" dirty="0" smtClean="0"/>
              <a:t>».</a:t>
            </a:r>
          </a:p>
          <a:p>
            <a:pPr lvl="1" algn="just"/>
            <a:r>
              <a:rPr lang="ru-RU" dirty="0" smtClean="0"/>
              <a:t>Данные по расходам в контрольных точках используются в гидравлических расчета ГИС </a:t>
            </a:r>
            <a:r>
              <a:rPr lang="en-US" dirty="0" smtClean="0"/>
              <a:t>ZULU </a:t>
            </a:r>
            <a:r>
              <a:rPr lang="ru-RU" dirty="0" smtClean="0"/>
              <a:t> для поиска потерь воды.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57166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Монтаж контрольных приборов учета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микрозоны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с ВЗУ «Центральный» на ВЗУ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Залинейный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Comp\Desktop\контрольные точ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857232"/>
            <a:ext cx="82868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ru-RU" sz="24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Развитие системы автоматического сбора данных с приборов учета воды стало возможным с появлением новых стандартов передачи данных На сегодняшний день построена надежная система сбора данных по объемам водоснабжения и водоотведения в квартирах и частных домах. Установленные в городе базовые станции принимают показания с приборов учета по радиоканалу на расстояние до 10 км. Показания передаются по протоколу связи </a:t>
            </a:r>
            <a:r>
              <a:rPr lang="ru-RU" sz="2400" dirty="0" err="1" smtClean="0">
                <a:solidFill>
                  <a:srgbClr val="333333"/>
                </a:solidFill>
                <a:latin typeface="Times New Roman"/>
                <a:ea typeface="Times New Roman"/>
              </a:rPr>
              <a:t>NB-Fi</a:t>
            </a:r>
            <a:r>
              <a:rPr lang="ru-RU" sz="24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 (принят </a:t>
            </a:r>
            <a:r>
              <a:rPr lang="ru-RU" sz="2400" dirty="0" err="1" smtClean="0">
                <a:solidFill>
                  <a:srgbClr val="333333"/>
                </a:solidFill>
                <a:latin typeface="Times New Roman"/>
                <a:ea typeface="Times New Roman"/>
              </a:rPr>
              <a:t>Росстандартом</a:t>
            </a:r>
            <a:r>
              <a:rPr lang="ru-RU" sz="24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 в качестве национального стандарта связи для интернета вещей). </a:t>
            </a:r>
          </a:p>
          <a:p>
            <a:pPr indent="449580" algn="just"/>
            <a:endParaRPr lang="ru-RU" sz="2400" dirty="0" smtClean="0"/>
          </a:p>
          <a:p>
            <a:pPr indent="449580" algn="just">
              <a:spcAft>
                <a:spcPts val="0"/>
              </a:spcAft>
            </a:pPr>
            <a:endParaRPr lang="ru-RU" sz="2400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indent="449580" algn="just">
              <a:spcAft>
                <a:spcPts val="0"/>
              </a:spcAft>
            </a:pPr>
            <a:endParaRPr lang="ru-RU" sz="2400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indent="449580" algn="just">
              <a:spcAft>
                <a:spcPts val="0"/>
              </a:spcAft>
            </a:pPr>
            <a:endParaRPr lang="ru-RU" sz="2400" dirty="0">
              <a:latin typeface="Times New Roman"/>
              <a:ea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/>
        </p:nvGraphicFramePr>
        <p:xfrm>
          <a:off x="0" y="1000108"/>
          <a:ext cx="8940327" cy="5857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/>
        </p:nvGraphicFramePr>
        <p:xfrm>
          <a:off x="-82047" y="1500174"/>
          <a:ext cx="4582609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 noGrp="1"/>
          </p:cNvGraphicFramePr>
          <p:nvPr/>
        </p:nvGraphicFramePr>
        <p:xfrm>
          <a:off x="4643438" y="1571612"/>
          <a:ext cx="4368295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Система устойчиво работает в плотной городской застройке на расстоянии до 10 км от прибора до приемной базовой станции.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Появилась возможность одновременного автоматического снятия показаний на 00:00 часов.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Возможность ежесуточного мониторинга состояния сетей водоснабжения , своевременно обнаруживать и устранять аварии на сетях.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Вопросы и проблемы: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эффективной работы с поиском потерь воды необходимо оснастить всех потребителей приборами учета с возможностью автоматической передачи данных. Однако в г.о. Подольск 764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общедомовых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приборов учета не оснащены импульсным выходом, позволяющим простой механический счетчик сделать «умным». 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процессе эксплуатации проявилась проблема в разнице показаний между приборами учета и данными в АСКУВ. Причина в пропуске импульсов с механического счетчика или наоборот лишних импульсов («дребезжание геркона»). В соответствии с вышеизложенным необходима периодическая верификация показаний приборов учета.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современное законодательство  требуется внести изменения и дополнения касаемо требований к приборам учета воды в отношении автоматизированных систем учета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Технология </a:t>
            </a:r>
            <a:r>
              <a:rPr lang="en-US" dirty="0" err="1" smtClean="0">
                <a:solidFill>
                  <a:schemeClr val="tx1"/>
                </a:solidFill>
              </a:rPr>
              <a:t>WAVIoT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6625" name="Picture 1" descr="C:\Users\Comp\Desktop\7fe878bc75ef593a415a212b725fbb3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9144000" cy="3733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Состав комплекса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C:\Users\Comp\Desktop\состав комплекс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248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ысотная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5834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29124" y="785794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Базовая станция ВТ-300 </a:t>
            </a:r>
            <a:r>
              <a:rPr lang="en-US" dirty="0" smtClean="0">
                <a:solidFill>
                  <a:schemeClr val="bg1"/>
                </a:solidFill>
              </a:rPr>
              <a:t>WAVIOT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89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Общая зона покрытия Всего действует 11 базовых станций</a:t>
            </a:r>
            <a:endParaRPr lang="ru-RU" sz="2400" dirty="0"/>
          </a:p>
        </p:txBody>
      </p:sp>
      <p:pic>
        <p:nvPicPr>
          <p:cNvPr id="3074" name="Picture 2" descr="C:\Users\Comp\Desktop\Зона покрытия общ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12775"/>
            <a:ext cx="6490918" cy="387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50004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  <a:cs typeface="Times New Roman" pitchFamily="18" charset="0"/>
              </a:rPr>
              <a:t>Личный кабинет оператора </a:t>
            </a:r>
            <a:r>
              <a:rPr lang="en-US" sz="2800" dirty="0" err="1" smtClean="0">
                <a:latin typeface="+mj-lt"/>
                <a:cs typeface="Times New Roman" pitchFamily="18" charset="0"/>
              </a:rPr>
              <a:t>WAVIoT</a:t>
            </a:r>
            <a:r>
              <a:rPr lang="en-US" sz="2800" dirty="0" smtClean="0">
                <a:latin typeface="+mj-lt"/>
                <a:cs typeface="Times New Roman" pitchFamily="18" charset="0"/>
              </a:rPr>
              <a:t> </a:t>
            </a:r>
            <a:r>
              <a:rPr lang="ru-RU" sz="2800" dirty="0" smtClean="0">
                <a:latin typeface="+mj-lt"/>
                <a:cs typeface="Times New Roman" pitchFamily="18" charset="0"/>
              </a:rPr>
              <a:t>МУП «Водоканал»</a:t>
            </a:r>
            <a:endParaRPr lang="ru-RU" sz="2800" dirty="0">
              <a:latin typeface="+mj-lt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43702" y="1142984"/>
            <a:ext cx="2214578" cy="5000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Возможности личного кабинета оператора: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Отслеживать расход воды: по дням, месяцам и за период.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Отслеживать работу: встроенного радиомодема счетчика и выносного радиомодема, а также применение магнита абонентами.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Распечатать сводный отчет о потреблении воды и отчет о воздействии магнитного поля.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Произвести автоматическую выгрузку в программу 1С для формирования квитанций, также передача данных в личный кабинет  на сайте МУП «Водоканал».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Users\Comp\Desktop\Квартирные счетчики.jpg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628" y="1000108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Квартирные приборы учета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642895"/>
            <a:ext cx="7772400" cy="500065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Принципиальная схема работы АСКУВ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142844" y="1142960"/>
          <a:ext cx="8899292" cy="571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Документ" r:id="rId3" imgW="10149948" imgH="6852384" progId="">
                  <p:embed/>
                </p:oleObj>
              </mc:Choice>
              <mc:Fallback>
                <p:oleObj name="Документ" r:id="rId3" imgW="10149948" imgH="685238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44" y="1142960"/>
                        <a:ext cx="8899292" cy="5715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 descr="C:\Users\Shulga_A_M\Desktop\МУП 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2000240"/>
            <a:ext cx="171451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C:\Users\Shulga_A_M\Desktop\МУП 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1598908"/>
            <a:ext cx="1846398" cy="1000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934</TotalTime>
  <Words>640</Words>
  <Application>Microsoft Office PowerPoint</Application>
  <PresentationFormat>Экран (4:3)</PresentationFormat>
  <Paragraphs>95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Calibri</vt:lpstr>
      <vt:lpstr>Constantia</vt:lpstr>
      <vt:lpstr>Times New Roman</vt:lpstr>
      <vt:lpstr>Wingdings 2</vt:lpstr>
      <vt:lpstr>Поток</vt:lpstr>
      <vt:lpstr>Документ</vt:lpstr>
      <vt:lpstr>Автоматизированная система контроля и учета водопользования Петровец Григорий Викторович,  начальник отдела развития АСКУВ МУП «Водоканал» г. Подольск</vt:lpstr>
      <vt:lpstr>Презентация PowerPoint</vt:lpstr>
      <vt:lpstr>Технология WAVIoT</vt:lpstr>
      <vt:lpstr>Состав комплекса</vt:lpstr>
      <vt:lpstr>Презентация PowerPoint</vt:lpstr>
      <vt:lpstr>Общая зона покрытия Всего действует 11 базовых станций</vt:lpstr>
      <vt:lpstr>Презентация PowerPoint</vt:lpstr>
      <vt:lpstr>Презентация PowerPoint</vt:lpstr>
      <vt:lpstr>Презентация PowerPoint</vt:lpstr>
      <vt:lpstr>Презентация PowerPoint</vt:lpstr>
      <vt:lpstr>Личный кабинет абонентов МУП «Водоканал» г. Подольска</vt:lpstr>
      <vt:lpstr>Презентация PowerPoint</vt:lpstr>
      <vt:lpstr>Презентация PowerPoint</vt:lpstr>
      <vt:lpstr>Презентация PowerPoint</vt:lpstr>
      <vt:lpstr>Презентация PowerPoint</vt:lpstr>
      <vt:lpstr>ЖК Новая Щербинка установлено 3426 ИПУ в 1264 квартирах.  6 ОДПУ</vt:lpstr>
      <vt:lpstr>Всего установлено 12980 прибора</vt:lpstr>
      <vt:lpstr>Устранение потерь воды на основе АСКУВ Waviot</vt:lpstr>
      <vt:lpstr>Презентация PowerPoint</vt:lpstr>
      <vt:lpstr>Презентация PowerPoint</vt:lpstr>
      <vt:lpstr>Презентация PowerPoint</vt:lpstr>
      <vt:lpstr>Выводы: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Молчанов Леонид Николаевич</cp:lastModifiedBy>
  <cp:revision>85</cp:revision>
  <dcterms:created xsi:type="dcterms:W3CDTF">2020-06-23T10:37:14Z</dcterms:created>
  <dcterms:modified xsi:type="dcterms:W3CDTF">2024-02-07T05:47:00Z</dcterms:modified>
</cp:coreProperties>
</file>