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8" r:id="rId1"/>
  </p:sldMasterIdLst>
  <p:notesMasterIdLst>
    <p:notesMasterId r:id="rId29"/>
  </p:notesMasterIdLst>
  <p:handoutMasterIdLst>
    <p:handoutMasterId r:id="rId30"/>
  </p:handoutMasterIdLst>
  <p:sldIdLst>
    <p:sldId id="388" r:id="rId2"/>
    <p:sldId id="465" r:id="rId3"/>
    <p:sldId id="471" r:id="rId4"/>
    <p:sldId id="512" r:id="rId5"/>
    <p:sldId id="377" r:id="rId6"/>
    <p:sldId id="429" r:id="rId7"/>
    <p:sldId id="490" r:id="rId8"/>
    <p:sldId id="495" r:id="rId9"/>
    <p:sldId id="435" r:id="rId10"/>
    <p:sldId id="497" r:id="rId11"/>
    <p:sldId id="508" r:id="rId12"/>
    <p:sldId id="445" r:id="rId13"/>
    <p:sldId id="376" r:id="rId14"/>
    <p:sldId id="440" r:id="rId15"/>
    <p:sldId id="496" r:id="rId16"/>
    <p:sldId id="476" r:id="rId17"/>
    <p:sldId id="477" r:id="rId18"/>
    <p:sldId id="493" r:id="rId19"/>
    <p:sldId id="510" r:id="rId20"/>
    <p:sldId id="447" r:id="rId21"/>
    <p:sldId id="401" r:id="rId22"/>
    <p:sldId id="434" r:id="rId23"/>
    <p:sldId id="439" r:id="rId24"/>
    <p:sldId id="491" r:id="rId25"/>
    <p:sldId id="513" r:id="rId26"/>
    <p:sldId id="514" r:id="rId27"/>
    <p:sldId id="419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457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3568" userDrawn="1">
          <p15:clr>
            <a:srgbClr val="A4A3A4"/>
          </p15:clr>
        </p15:guide>
        <p15:guide id="8" orient="horz" pos="1049" userDrawn="1">
          <p15:clr>
            <a:srgbClr val="A4A3A4"/>
          </p15:clr>
        </p15:guide>
        <p15:guide id="10" pos="3318" userDrawn="1">
          <p15:clr>
            <a:srgbClr val="A4A3A4"/>
          </p15:clr>
        </p15:guide>
        <p15:guide id="11" pos="701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8CC"/>
    <a:srgbClr val="0071BC"/>
    <a:srgbClr val="004784"/>
    <a:srgbClr val="2D2D2D"/>
    <a:srgbClr val="FFFFFF"/>
    <a:srgbClr val="0C0C0C"/>
    <a:srgbClr val="EDF4FD"/>
    <a:srgbClr val="E0ECFC"/>
    <a:srgbClr val="EDF1F9"/>
    <a:srgbClr val="D9E8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332" autoAdjust="0"/>
  </p:normalViewPr>
  <p:slideViewPr>
    <p:cSldViewPr snapToGrid="0" showGuides="1">
      <p:cViewPr varScale="1">
        <p:scale>
          <a:sx n="115" d="100"/>
          <a:sy n="115" d="100"/>
        </p:scale>
        <p:origin x="372" y="108"/>
      </p:cViewPr>
      <p:guideLst>
        <p:guide pos="2457"/>
        <p:guide pos="665"/>
        <p:guide orient="horz" pos="3974"/>
        <p:guide pos="3568"/>
        <p:guide orient="horz" pos="1049"/>
        <p:guide pos="3318"/>
        <p:guide pos="701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8" d="100"/>
          <a:sy n="88" d="100"/>
        </p:scale>
        <p:origin x="286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742DA-DD29-48FA-8C39-B8B77A30CC13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AB4CAF-86D1-4C75-A6CA-20065DE923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5886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F77D8B-DF4E-4634-A55F-FC13D24D382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8CAEC6-3F0F-4AD5-9926-B3CB433B5A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716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CAEC6-3F0F-4AD5-9926-B3CB433B5AA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3347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CAEC6-3F0F-4AD5-9926-B3CB433B5AA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6186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CAEC6-3F0F-4AD5-9926-B3CB433B5AA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5818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CAEC6-3F0F-4AD5-9926-B3CB433B5AA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048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CAEC6-3F0F-4AD5-9926-B3CB433B5AA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8179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CAEC6-3F0F-4AD5-9926-B3CB433B5AA8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136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1074963" y="772572"/>
            <a:ext cx="5346335" cy="707886"/>
          </a:xfrm>
          <a:noFill/>
        </p:spPr>
        <p:txBody>
          <a:bodyPr wrap="none" rtlCol="0">
            <a:spAutoFit/>
          </a:bodyPr>
          <a:lstStyle>
            <a:lvl1pPr marL="0" indent="0">
              <a:buFontTx/>
              <a:buNone/>
              <a:defRPr lang="ru-RU" sz="4000" b="1" dirty="0">
                <a:solidFill>
                  <a:srgbClr val="0071BC"/>
                </a:solidFill>
                <a:latin typeface="Gotham Pro" panose="02000503040000020004" pitchFamily="2" charset="0"/>
                <a:cs typeface="Gotham Pro" panose="02000503040000020004" pitchFamily="2" charset="0"/>
              </a:defRPr>
            </a:lvl1pPr>
          </a:lstStyle>
          <a:p>
            <a:pPr marL="0" lvl="0"/>
            <a:r>
              <a:rPr lang="ru-RU" dirty="0"/>
              <a:t>НАЗВАНИЕ БЛОКА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11134724" y="793976"/>
            <a:ext cx="1057275" cy="686482"/>
          </a:xfrm>
          <a:prstGeom prst="rect">
            <a:avLst/>
          </a:prstGeom>
          <a:solidFill>
            <a:srgbClr val="0071B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lvl="0" indent="0" algn="ctr">
              <a:spcBef>
                <a:spcPct val="20000"/>
              </a:spcBef>
              <a:buFontTx/>
              <a:buNone/>
              <a:defRPr>
                <a:solidFill>
                  <a:schemeClr val="lt1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lt1"/>
                </a:solidFill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lt1"/>
                </a:solidFill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lt1"/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9pPr>
          </a:lstStyle>
          <a:p>
            <a:pPr lvl="0"/>
            <a:fld id="{18B3A783-4F23-446D-833B-D865ED71AE49}" type="slidenum">
              <a:rPr lang="ru-RU" smtClean="0"/>
              <a:t>‹#›</a:t>
            </a:fld>
            <a:r>
              <a:rPr lang="en-US" dirty="0"/>
              <a:t>/27</a:t>
            </a:r>
            <a:endParaRPr lang="ru-RU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" y="793976"/>
            <a:ext cx="342900" cy="686482"/>
          </a:xfrm>
          <a:prstGeom prst="rect">
            <a:avLst/>
          </a:prstGeom>
          <a:solidFill>
            <a:srgbClr val="0071BC"/>
          </a:solidFill>
          <a:ln>
            <a:noFill/>
          </a:ln>
          <a:effectLst>
            <a:outerShdw blurRad="50800" dist="38100" dir="18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lvl="0" indent="0" algn="ctr">
              <a:spcBef>
                <a:spcPct val="20000"/>
              </a:spcBef>
              <a:buFontTx/>
              <a:buNone/>
              <a:defRPr>
                <a:solidFill>
                  <a:schemeClr val="lt1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lt1"/>
                </a:solidFill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lt1"/>
                </a:solidFill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lt1"/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9pPr>
          </a:lstStyle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70623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35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н - Дорожки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1074963" y="772572"/>
            <a:ext cx="5346335" cy="707886"/>
          </a:xfrm>
          <a:noFill/>
        </p:spPr>
        <p:txBody>
          <a:bodyPr wrap="none" rtlCol="0">
            <a:spAutoFit/>
          </a:bodyPr>
          <a:lstStyle>
            <a:lvl1pPr marL="0" indent="0">
              <a:buFontTx/>
              <a:buNone/>
              <a:defRPr lang="ru-RU" sz="4000" b="1" dirty="0">
                <a:solidFill>
                  <a:srgbClr val="0071BC"/>
                </a:solidFill>
                <a:latin typeface="Gotham Pro" panose="02000503040000020004" pitchFamily="2" charset="0"/>
                <a:cs typeface="Gotham Pro" panose="02000503040000020004" pitchFamily="2" charset="0"/>
              </a:defRPr>
            </a:lvl1pPr>
          </a:lstStyle>
          <a:p>
            <a:pPr marL="0" lvl="0"/>
            <a:r>
              <a:rPr lang="ru-RU" dirty="0"/>
              <a:t>НАЗВАНИЕ БЛОКА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11134724" y="793976"/>
            <a:ext cx="1057275" cy="686482"/>
          </a:xfrm>
          <a:prstGeom prst="rect">
            <a:avLst/>
          </a:prstGeom>
          <a:solidFill>
            <a:srgbClr val="0071B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lvl="0" indent="0" algn="ctr">
              <a:spcBef>
                <a:spcPct val="20000"/>
              </a:spcBef>
              <a:buFontTx/>
              <a:buNone/>
              <a:defRPr>
                <a:solidFill>
                  <a:schemeClr val="lt1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lt1"/>
                </a:solidFill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lt1"/>
                </a:solidFill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lt1"/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9pPr>
          </a:lstStyle>
          <a:p>
            <a:pPr lvl="0"/>
            <a:fld id="{18B3A783-4F23-446D-833B-D865ED71AE49}" type="slidenum">
              <a:rPr lang="ru-RU" smtClean="0"/>
              <a:t>‹#›</a:t>
            </a:fld>
            <a:r>
              <a:rPr lang="en-US" dirty="0"/>
              <a:t>/27</a:t>
            </a:r>
            <a:endParaRPr lang="ru-RU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" y="793976"/>
            <a:ext cx="342900" cy="686482"/>
          </a:xfrm>
          <a:prstGeom prst="rect">
            <a:avLst/>
          </a:prstGeom>
          <a:solidFill>
            <a:srgbClr val="0071BC"/>
          </a:solidFill>
          <a:ln>
            <a:noFill/>
          </a:ln>
          <a:effectLst>
            <a:outerShdw blurRad="50800" dist="38100" dir="18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lvl="0" indent="0" algn="ctr">
              <a:spcBef>
                <a:spcPct val="20000"/>
              </a:spcBef>
              <a:buFontTx/>
              <a:buNone/>
              <a:defRPr>
                <a:solidFill>
                  <a:schemeClr val="lt1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lt1"/>
                </a:solidFill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lt1"/>
                </a:solidFill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lt1"/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9pPr>
          </a:lstStyle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60047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35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 userDrawn="1"/>
        </p:nvSpPr>
        <p:spPr>
          <a:xfrm>
            <a:off x="11134724" y="793976"/>
            <a:ext cx="1057275" cy="686482"/>
          </a:xfrm>
          <a:prstGeom prst="rect">
            <a:avLst/>
          </a:prstGeom>
          <a:solidFill>
            <a:srgbClr val="0071B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lvl="0" indent="0" algn="ctr">
              <a:spcBef>
                <a:spcPct val="20000"/>
              </a:spcBef>
              <a:buFontTx/>
              <a:buNone/>
              <a:defRPr>
                <a:solidFill>
                  <a:schemeClr val="lt1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lt1"/>
                </a:solidFill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lt1"/>
                </a:solidFill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lt1"/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9pPr>
          </a:lstStyle>
          <a:p>
            <a:pPr lvl="0"/>
            <a:fld id="{18B3A783-4F23-446D-833B-D865ED71AE49}" type="slidenum">
              <a:rPr lang="ru-RU" smtClean="0"/>
              <a:t>‹#›</a:t>
            </a:fld>
            <a:r>
              <a:rPr lang="en-US" dirty="0"/>
              <a:t>/27</a:t>
            </a:r>
            <a:endParaRPr lang="ru-RU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0" y="0"/>
            <a:ext cx="1066799" cy="6858000"/>
          </a:xfrm>
          <a:prstGeom prst="rect">
            <a:avLst/>
          </a:prstGeom>
          <a:solidFill>
            <a:srgbClr val="0071BC"/>
          </a:solidFill>
          <a:ln>
            <a:noFill/>
          </a:ln>
          <a:effectLst>
            <a:outerShdw blurRad="50800" dist="38100" dir="18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lvl="0" indent="0" algn="ctr">
              <a:spcBef>
                <a:spcPct val="20000"/>
              </a:spcBef>
              <a:buFontTx/>
              <a:buNone/>
              <a:defRPr>
                <a:solidFill>
                  <a:schemeClr val="lt1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lt1"/>
                </a:solidFill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lt1"/>
                </a:solidFill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lt1"/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9pPr>
          </a:lstStyle>
          <a:p>
            <a:pPr lvl="0"/>
            <a:endParaRPr lang="ru-RU" dirty="0"/>
          </a:p>
        </p:txBody>
      </p:sp>
      <p:sp>
        <p:nvSpPr>
          <p:cNvPr id="13" name="Текст 7"/>
          <p:cNvSpPr>
            <a:spLocks noGrp="1"/>
          </p:cNvSpPr>
          <p:nvPr>
            <p:ph type="body" sz="quarter" idx="10" hasCustomPrompt="1"/>
          </p:nvPr>
        </p:nvSpPr>
        <p:spPr>
          <a:xfrm rot="16200000">
            <a:off x="-2139769" y="3075057"/>
            <a:ext cx="5346335" cy="707886"/>
          </a:xfrm>
          <a:noFill/>
        </p:spPr>
        <p:txBody>
          <a:bodyPr wrap="none" rtlCol="0">
            <a:spAutoFit/>
          </a:bodyPr>
          <a:lstStyle>
            <a:lvl1pPr marL="0" indent="0">
              <a:buFontTx/>
              <a:buNone/>
              <a:defRPr lang="ru-RU" sz="4000" b="1" dirty="0">
                <a:solidFill>
                  <a:srgbClr val="FFFFFF"/>
                </a:solidFill>
                <a:latin typeface="Gotham Pro" panose="02000503040000020004" pitchFamily="2" charset="0"/>
                <a:cs typeface="Gotham Pro" panose="02000503040000020004" pitchFamily="2" charset="0"/>
              </a:defRPr>
            </a:lvl1pPr>
          </a:lstStyle>
          <a:p>
            <a:pPr marL="0" lvl="0"/>
            <a:r>
              <a:rPr lang="ru-RU" dirty="0"/>
              <a:t>НАЗВАНИЕ БЛОКА</a:t>
            </a:r>
          </a:p>
        </p:txBody>
      </p:sp>
    </p:spTree>
    <p:extLst>
      <p:ext uri="{BB962C8B-B14F-4D97-AF65-F5344CB8AC3E}">
        <p14:creationId xmlns:p14="http://schemas.microsoft.com/office/powerpoint/2010/main" val="3792525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35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1062037" y="2781828"/>
            <a:ext cx="10067925" cy="1015663"/>
          </a:xfrm>
          <a:noFill/>
        </p:spPr>
        <p:txBody>
          <a:bodyPr wrap="square" rtlCol="0" anchor="ctr">
            <a:spAutoFit/>
          </a:bodyPr>
          <a:lstStyle>
            <a:lvl1pPr marL="0" indent="0" algn="ctr">
              <a:buFontTx/>
              <a:buNone/>
              <a:defRPr lang="ru-RU" sz="6000" b="1" dirty="0">
                <a:solidFill>
                  <a:srgbClr val="0071BC"/>
                </a:solidFill>
                <a:latin typeface="Gotham Pro" panose="02000503040000020004" pitchFamily="2" charset="0"/>
                <a:cs typeface="Gotham Pro" panose="02000503040000020004" pitchFamily="2" charset="0"/>
              </a:defRPr>
            </a:lvl1pPr>
          </a:lstStyle>
          <a:p>
            <a:pPr marL="0" lvl="0"/>
            <a:r>
              <a:rPr lang="ru-RU" dirty="0"/>
              <a:t>НАЗВАНИЕ РАЗДЕЛА</a:t>
            </a:r>
          </a:p>
        </p:txBody>
      </p:sp>
    </p:spTree>
    <p:extLst>
      <p:ext uri="{BB962C8B-B14F-4D97-AF65-F5344CB8AC3E}">
        <p14:creationId xmlns:p14="http://schemas.microsoft.com/office/powerpoint/2010/main" val="6734934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436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2FD7B3-A87A-4D90-AC89-076561A18B5E}" type="datetime1">
              <a:rPr lang="ru-RU" smtClean="0"/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05836-0A8B-420C-807D-BE27416C39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0384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63" r:id="rId2"/>
    <p:sldLayoutId id="2147483762" r:id="rId3"/>
    <p:sldLayoutId id="2147483761" r:id="rId4"/>
    <p:sldLayoutId id="2147483760" r:id="rId5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moskva.mts.ru/business/podderzhka/nasha-set?on=nb-iot" TargetMode="External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8.emf"/><Relationship Id="rId7" Type="http://schemas.openxmlformats.org/officeDocument/2006/relationships/hyperlink" Target="https://www.youtube.com/saures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vk.com/saures_ru" TargetMode="External"/><Relationship Id="rId5" Type="http://schemas.openxmlformats.org/officeDocument/2006/relationships/hyperlink" Target="https://www.saures.ru/" TargetMode="External"/><Relationship Id="rId4" Type="http://schemas.openxmlformats.org/officeDocument/2006/relationships/hyperlink" Target="mailto:info@saures.ru" TargetMode="External"/><Relationship Id="rId9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lk.saures.ru/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api.saures.ru/doc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1BC">
                <a:lumMod val="78000"/>
              </a:srgbClr>
            </a:gs>
            <a:gs pos="100000">
              <a:srgbClr val="0071BC">
                <a:lumMod val="36000"/>
                <a:lumOff val="64000"/>
              </a:srgbClr>
            </a:gs>
            <a:gs pos="100000">
              <a:srgbClr val="0088CC">
                <a:lumMod val="64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0"/>
          <p:cNvSpPr txBox="1"/>
          <p:nvPr/>
        </p:nvSpPr>
        <p:spPr>
          <a:xfrm>
            <a:off x="978088" y="1931698"/>
            <a:ext cx="10086802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ru-RU" sz="2000" b="1" dirty="0" smtClean="0">
                <a:solidFill>
                  <a:schemeClr val="bg1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Контроль </a:t>
            </a:r>
            <a:r>
              <a:rPr lang="ru-RU" sz="2000" b="1" dirty="0">
                <a:solidFill>
                  <a:schemeClr val="bg1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и управление ресурсами вода, газ, тепло, электричество</a:t>
            </a:r>
            <a:endParaRPr lang="ru-RU" sz="1400" dirty="0">
              <a:solidFill>
                <a:schemeClr val="bg1"/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11" y="934583"/>
            <a:ext cx="5494391" cy="62636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464235" y="847653"/>
            <a:ext cx="4234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Gotham Pro" panose="02000503040000020004" pitchFamily="2" charset="0"/>
              </a:rPr>
              <a:t>®</a:t>
            </a:r>
            <a:endParaRPr lang="ru-RU" sz="1050" dirty="0">
              <a:solidFill>
                <a:schemeClr val="bg1"/>
              </a:solidFill>
              <a:latin typeface="MS Shell Dlg 2" panose="020B0604030504040204" pitchFamily="34" charset="0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978088" y="5525567"/>
            <a:ext cx="10086802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ru-RU" sz="2000" b="1" dirty="0" smtClean="0">
                <a:solidFill>
                  <a:schemeClr val="bg1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Лосев Владимир, генеральный директор</a:t>
            </a:r>
            <a:endParaRPr lang="ru-RU" sz="1400" dirty="0">
              <a:solidFill>
                <a:schemeClr val="bg1"/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85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ъект 2"/>
          <p:cNvSpPr txBox="1">
            <a:spLocks/>
          </p:cNvSpPr>
          <p:nvPr/>
        </p:nvSpPr>
        <p:spPr>
          <a:xfrm>
            <a:off x="1055689" y="1674812"/>
            <a:ext cx="5736512" cy="488274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Статистика потребления по часам, дням, месяцам в виде графиков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Выгрузка в 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EXCEL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с нужной детализацией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Оповещение при продолжительной остановке счетчика, например, нет потребления газа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Оповещение при подозрительном расходе на счетчике, например, забыли закрыть кран или сорвало шланг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Автоматическое аварийное перекрытие воды или управление реле при подозрительном расходе на счетчике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Автоматическая ежемесячная отправка показаний 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EMAIL, TELEGRAM, PUSH, SMS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, 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MOS.RU,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МОСОБЛЕИРЦ в назначенный день и час</a:t>
            </a:r>
            <a:endParaRPr lang="ru-RU" sz="18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</p:txBody>
      </p:sp>
      <p:sp>
        <p:nvSpPr>
          <p:cNvPr id="27" name="Объект 2"/>
          <p:cNvSpPr txBox="1">
            <a:spLocks/>
          </p:cNvSpPr>
          <p:nvPr/>
        </p:nvSpPr>
        <p:spPr>
          <a:xfrm>
            <a:off x="5267326" y="738464"/>
            <a:ext cx="6250967" cy="494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074963" y="772572"/>
            <a:ext cx="9475671" cy="646331"/>
          </a:xfrm>
        </p:spPr>
        <p:txBody>
          <a:bodyPr/>
          <a:lstStyle/>
          <a:p>
            <a:r>
              <a:rPr lang="ru-RU" sz="3600" dirty="0"/>
              <a:t>Учет воды, газа, тепла, электричества</a:t>
            </a:r>
          </a:p>
        </p:txBody>
      </p:sp>
      <p:pic>
        <p:nvPicPr>
          <p:cNvPr id="2050" name="Picture 2" descr="Счетчик воды холодной ITELMA 20мм 3/4&quot; 130мм НАМУР WFK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29477" y="1465804"/>
            <a:ext cx="1659072" cy="165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Счетчик электроэнергии Меркурий 236 ART-01 PQRS прямое включение до 60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63270" y="1644146"/>
            <a:ext cx="1566896" cy="156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www.saures.ru/upload/iblock/0fa/334265b61ced11eade8b000c29eea66f_9d4f5e2e20c011eade8b000c29eea66f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374"/>
          <a:stretch/>
        </p:blipFill>
        <p:spPr bwMode="auto">
          <a:xfrm>
            <a:off x="7519931" y="3019450"/>
            <a:ext cx="1653575" cy="138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www.saures.ru/upload/iblock/57a/Berill_STE_31_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95341" y="3076568"/>
            <a:ext cx="1527345" cy="1527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63" y="4595978"/>
            <a:ext cx="4183270" cy="2067250"/>
          </a:xfrm>
          <a:prstGeom prst="rect">
            <a:avLst/>
          </a:prstGeom>
          <a:effectLst>
            <a:outerShdw blurRad="1651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157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ъект 2"/>
          <p:cNvSpPr txBox="1">
            <a:spLocks/>
          </p:cNvSpPr>
          <p:nvPr/>
        </p:nvSpPr>
        <p:spPr>
          <a:xfrm>
            <a:off x="1055689" y="1674812"/>
            <a:ext cx="5980837" cy="488274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Технический учет на датчиках тока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Датчики давления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Датчики температуры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Датчики протечки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Реле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Сервоприводы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Электромагнитные клапаны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И т.д.</a:t>
            </a:r>
            <a:endParaRPr lang="ru-RU" sz="18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</p:txBody>
      </p:sp>
      <p:sp>
        <p:nvSpPr>
          <p:cNvPr id="27" name="Объект 2"/>
          <p:cNvSpPr txBox="1">
            <a:spLocks/>
          </p:cNvSpPr>
          <p:nvPr/>
        </p:nvSpPr>
        <p:spPr>
          <a:xfrm>
            <a:off x="5267326" y="738464"/>
            <a:ext cx="6250967" cy="494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074963" y="772572"/>
            <a:ext cx="9381094" cy="646331"/>
          </a:xfrm>
        </p:spPr>
        <p:txBody>
          <a:bodyPr/>
          <a:lstStyle/>
          <a:p>
            <a:r>
              <a:rPr lang="ru-RU" sz="3600" dirty="0"/>
              <a:t>Датчики, исполнительные устройства</a:t>
            </a:r>
          </a:p>
        </p:txBody>
      </p:sp>
      <p:pic>
        <p:nvPicPr>
          <p:cNvPr id="7170" name="Picture 2" descr="white_angle_automa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70488" y="1489036"/>
            <a:ext cx="42862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npipe-sensor-preview">
            <a:extLst>
              <a:ext uri="{FF2B5EF4-FFF2-40B4-BE49-F238E27FC236}">
                <a16:creationId xmlns:a16="http://schemas.microsoft.com/office/drawing/2014/main" id="{C168D925-3183-44FE-8682-056BAE61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313" y="5305463"/>
            <a:ext cx="1451464" cy="1451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Преобразователь давления Коммуналец ПД100, 10 бар, токовая петля 4-20 мА, G1/2&quot;">
            <a:extLst>
              <a:ext uri="{FF2B5EF4-FFF2-40B4-BE49-F238E27FC236}">
                <a16:creationId xmlns:a16="http://schemas.microsoft.com/office/drawing/2014/main" id="{4EFFCE6E-3EE1-434F-AC20-0E8BAD4E74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9367" y="3992458"/>
            <a:ext cx="1749961" cy="174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577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062037" y="2781826"/>
            <a:ext cx="10067925" cy="1015663"/>
          </a:xfrm>
        </p:spPr>
        <p:txBody>
          <a:bodyPr/>
          <a:lstStyle/>
          <a:p>
            <a:r>
              <a:rPr lang="ru-RU" dirty="0"/>
              <a:t>Контроллеры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88400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saures.ru/upload/iblock/7ba/fron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33236" y="2576945"/>
            <a:ext cx="3269673" cy="2392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" name="Объект 2"/>
          <p:cNvSpPr txBox="1">
            <a:spLocks/>
          </p:cNvSpPr>
          <p:nvPr/>
        </p:nvSpPr>
        <p:spPr>
          <a:xfrm>
            <a:off x="5672139" y="1678084"/>
            <a:ext cx="5435599" cy="450205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Подключаемые устройства: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4 аналоговых канала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Интерфейсы: АЦП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 marL="0" indent="0">
              <a:lnSpc>
                <a:spcPct val="130000"/>
              </a:lnSpc>
              <a:spcBef>
                <a:spcPts val="1200"/>
              </a:spcBef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Передача данных: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Ежедневная передача почасовых показаний через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Wi-Fi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сеть. В отсутствии связи хранение часового архива 1 месяц. Функция инициации передачи по объему. Удаленное обновление прошивки.</a:t>
            </a:r>
          </a:p>
          <a:p>
            <a:pPr marL="0"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Питание: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Три щелочные батареи АА. Продолжительность работы от батарей до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6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лет (в зависимости от частоты связи с сервером)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.</a:t>
            </a:r>
            <a:endParaRPr lang="ru-RU" sz="12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</p:txBody>
      </p:sp>
      <p:sp>
        <p:nvSpPr>
          <p:cNvPr id="120" name="Объект 2"/>
          <p:cNvSpPr txBox="1">
            <a:spLocks/>
          </p:cNvSpPr>
          <p:nvPr/>
        </p:nvSpPr>
        <p:spPr>
          <a:xfrm>
            <a:off x="5267326" y="738459"/>
            <a:ext cx="5272167" cy="494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1074963" y="772572"/>
            <a:ext cx="8091318" cy="707886"/>
          </a:xfrm>
        </p:spPr>
        <p:txBody>
          <a:bodyPr/>
          <a:lstStyle/>
          <a:p>
            <a:r>
              <a:rPr lang="ru-RU" dirty="0"/>
              <a:t>Контроллер </a:t>
            </a:r>
            <a:r>
              <a:rPr lang="en-US" dirty="0"/>
              <a:t>SAURES R1</a:t>
            </a:r>
            <a:r>
              <a:rPr lang="ru-RU" dirty="0"/>
              <a:t> </a:t>
            </a:r>
            <a:r>
              <a:rPr lang="en-US" dirty="0"/>
              <a:t>Wi-Fi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306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Объект 2"/>
          <p:cNvSpPr txBox="1">
            <a:spLocks/>
          </p:cNvSpPr>
          <p:nvPr/>
        </p:nvSpPr>
        <p:spPr>
          <a:xfrm>
            <a:off x="5676900" y="1674459"/>
            <a:ext cx="5435600" cy="463426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Подключаемые устройства: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8 аналоговых каналов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Интерфейсы: АЦП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 marL="0" indent="0">
              <a:lnSpc>
                <a:spcPct val="130000"/>
              </a:lnSpc>
              <a:spcBef>
                <a:spcPts val="1200"/>
              </a:spcBef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Передача данных: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Ежедневная передача почасовых показаний через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Wi-Fi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сеть. В отсутствии связи хранение часового архива 1 месяц. Функция инициации передачи по объему. Удаленное обновление прошивки.</a:t>
            </a:r>
          </a:p>
          <a:p>
            <a:pPr marL="0"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Питание: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Гибридное: три щелочные батареи АА и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/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или блок питания 9-30 Вольт, с автоматическим переключением. Продолжительность работы от батарей до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6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лет (в зависимости от частоты связи с сервером)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.</a:t>
            </a:r>
            <a:endParaRPr lang="ru-RU" sz="12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</p:txBody>
      </p:sp>
      <p:sp>
        <p:nvSpPr>
          <p:cNvPr id="120" name="Объект 2"/>
          <p:cNvSpPr txBox="1">
            <a:spLocks/>
          </p:cNvSpPr>
          <p:nvPr/>
        </p:nvSpPr>
        <p:spPr>
          <a:xfrm>
            <a:off x="5267326" y="738459"/>
            <a:ext cx="5272167" cy="494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1074963" y="772572"/>
            <a:ext cx="8193910" cy="707886"/>
          </a:xfrm>
        </p:spPr>
        <p:txBody>
          <a:bodyPr/>
          <a:lstStyle/>
          <a:p>
            <a:r>
              <a:rPr lang="ru-RU" dirty="0"/>
              <a:t>Контроллер </a:t>
            </a:r>
            <a:r>
              <a:rPr lang="en-US" dirty="0"/>
              <a:t>SAURES R2</a:t>
            </a:r>
            <a:r>
              <a:rPr lang="ru-RU" dirty="0"/>
              <a:t> </a:t>
            </a:r>
            <a:r>
              <a:rPr lang="en-US" dirty="0"/>
              <a:t>Wi-Fi</a:t>
            </a:r>
            <a:endParaRPr lang="ru-RU" dirty="0"/>
          </a:p>
        </p:txBody>
      </p:sp>
      <p:pic>
        <p:nvPicPr>
          <p:cNvPr id="1026" name="Picture 2" descr="https://www.saures.ru/upload/iblock/983/crecdvog5xp4t6dq2a4vm4pzmzl6qaxi/r2_2021_fac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02525" y="1844927"/>
            <a:ext cx="3169920" cy="329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716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Объект 2"/>
          <p:cNvSpPr txBox="1">
            <a:spLocks/>
          </p:cNvSpPr>
          <p:nvPr/>
        </p:nvSpPr>
        <p:spPr>
          <a:xfrm>
            <a:off x="5664199" y="1674458"/>
            <a:ext cx="5472113" cy="46342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120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Установка на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DIN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рейку</a:t>
            </a:r>
          </a:p>
          <a:p>
            <a:pPr marL="0"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Подключаемые устройства: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4 аналоговых и 8 цифровых каналов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Питание для внешних датчиков и устройств: 12.0 В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Интерфейсы: АЦП,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RS-485</a:t>
            </a:r>
            <a:endParaRPr lang="ru-RU" sz="12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 marL="0"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Передача данных: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Ежедневная передача почасовых показаний через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Wi-Fi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. В отсутствии связи хранение часового архива 1 месяц. Функция инициации передачи по объему. Удаленное обновление прошивки.</a:t>
            </a:r>
          </a:p>
          <a:p>
            <a:pPr marL="0"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Три варианта питания:</a:t>
            </a:r>
          </a:p>
          <a:p>
            <a:pPr>
              <a:lnSpc>
                <a:spcPct val="130000"/>
              </a:lnSpc>
              <a:spcBef>
                <a:spcPts val="0"/>
              </a:spcBef>
              <a:buFontTx/>
              <a:buChar char="-"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Встроенный блок питания 220 Вольт в 12 Вольт.</a:t>
            </a:r>
          </a:p>
          <a:p>
            <a:pPr>
              <a:lnSpc>
                <a:spcPct val="130000"/>
              </a:lnSpc>
              <a:spcBef>
                <a:spcPts val="0"/>
              </a:spcBef>
              <a:buFontTx/>
              <a:buChar char="-"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Внешний блок питания 11-28 Вольт.</a:t>
            </a:r>
          </a:p>
          <a:p>
            <a:pPr>
              <a:lnSpc>
                <a:spcPct val="130000"/>
              </a:lnSpc>
              <a:spcBef>
                <a:spcPts val="0"/>
              </a:spcBef>
              <a:buFontTx/>
              <a:buChar char="-"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Литиевая батарея формат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C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(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ER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26500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M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). Продолжительность работы от батарей до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6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лет (в зависимости от частоты связи с сервером)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.</a:t>
            </a:r>
            <a:endParaRPr lang="ru-RU" sz="12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</p:txBody>
      </p:sp>
      <p:sp>
        <p:nvSpPr>
          <p:cNvPr id="120" name="Объект 2"/>
          <p:cNvSpPr txBox="1">
            <a:spLocks/>
          </p:cNvSpPr>
          <p:nvPr/>
        </p:nvSpPr>
        <p:spPr>
          <a:xfrm>
            <a:off x="5267325" y="738459"/>
            <a:ext cx="6589713" cy="494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074963" y="772572"/>
            <a:ext cx="8255786" cy="707886"/>
          </a:xfrm>
        </p:spPr>
        <p:txBody>
          <a:bodyPr/>
          <a:lstStyle/>
          <a:p>
            <a:r>
              <a:rPr lang="ru-RU" dirty="0"/>
              <a:t>Контроллер </a:t>
            </a:r>
            <a:r>
              <a:rPr lang="en-US" dirty="0"/>
              <a:t>SAURES R</a:t>
            </a:r>
            <a:r>
              <a:rPr lang="ru-RU" dirty="0"/>
              <a:t>4 </a:t>
            </a:r>
            <a:r>
              <a:rPr lang="en-US" dirty="0"/>
              <a:t>Wi-Fi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8676" y="1823937"/>
            <a:ext cx="2161314" cy="3678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3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Объект 2"/>
          <p:cNvSpPr txBox="1">
            <a:spLocks/>
          </p:cNvSpPr>
          <p:nvPr/>
        </p:nvSpPr>
        <p:spPr>
          <a:xfrm>
            <a:off x="5664200" y="1674458"/>
            <a:ext cx="5435600" cy="46342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Подключаемые устройства: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8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аналоговых и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8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цифровых каналов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Питание для внешних датчиков и устройств: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5.5-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14 В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Интерфейсы: АЦП,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RS-485</a:t>
            </a:r>
          </a:p>
          <a:p>
            <a:pPr marL="0" indent="0">
              <a:lnSpc>
                <a:spcPct val="130000"/>
              </a:lnSpc>
              <a:spcBef>
                <a:spcPts val="1200"/>
              </a:spcBef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Передача данных: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Ежедневная передача почасовых показаний через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Wi-Fi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сеть. В отсутствии связи хранение часового архива 1 месяц. Функция инициации передачи по объему. Удаленное обновление прошивки.</a:t>
            </a:r>
          </a:p>
          <a:p>
            <a:pPr marL="0"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Питание: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Гибридное: четыре батареи АА и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/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или блок питания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11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-28 Вольт, с автоматическим переключением. Возможно использование только питания от батарей. Продолжительность работы от батарей до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6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лет (в зависимости от частоты связи с сервером)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.</a:t>
            </a:r>
            <a:endParaRPr lang="ru-RU" sz="12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</p:txBody>
      </p:sp>
      <p:sp>
        <p:nvSpPr>
          <p:cNvPr id="120" name="Объект 2"/>
          <p:cNvSpPr txBox="1">
            <a:spLocks/>
          </p:cNvSpPr>
          <p:nvPr/>
        </p:nvSpPr>
        <p:spPr>
          <a:xfrm>
            <a:off x="5267326" y="738459"/>
            <a:ext cx="5272167" cy="494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1074963" y="772572"/>
            <a:ext cx="8198719" cy="707886"/>
          </a:xfrm>
        </p:spPr>
        <p:txBody>
          <a:bodyPr/>
          <a:lstStyle/>
          <a:p>
            <a:r>
              <a:rPr lang="ru-RU" dirty="0"/>
              <a:t>Контроллер </a:t>
            </a:r>
            <a:r>
              <a:rPr lang="en-US" dirty="0"/>
              <a:t>SAURES R</a:t>
            </a:r>
            <a:r>
              <a:rPr lang="ru-RU" dirty="0"/>
              <a:t>5 </a:t>
            </a:r>
            <a:r>
              <a:rPr lang="en-US" dirty="0"/>
              <a:t>Wi-Fi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780" b="97760" l="4964" r="964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619" t="9697" r="7205" b="10168"/>
          <a:stretch/>
        </p:blipFill>
        <p:spPr>
          <a:xfrm>
            <a:off x="1127425" y="1665289"/>
            <a:ext cx="4139900" cy="3941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09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0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310" b="5589"/>
          <a:stretch/>
        </p:blipFill>
        <p:spPr>
          <a:xfrm>
            <a:off x="868218" y="1674459"/>
            <a:ext cx="4579223" cy="4125926"/>
          </a:xfrm>
          <a:prstGeom prst="rect">
            <a:avLst/>
          </a:prstGeom>
        </p:spPr>
      </p:pic>
      <p:sp>
        <p:nvSpPr>
          <p:cNvPr id="118" name="Объект 2"/>
          <p:cNvSpPr txBox="1">
            <a:spLocks/>
          </p:cNvSpPr>
          <p:nvPr/>
        </p:nvSpPr>
        <p:spPr>
          <a:xfrm>
            <a:off x="5664200" y="1674458"/>
            <a:ext cx="5435600" cy="462814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Подключаемые устройства: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8 аналоговых и 32 цифровых каналов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Питание для внешних датчиков и устройств: 3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.3-3.9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В, 12.0 В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Интерфейсы: АЦП,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RS-485</a:t>
            </a:r>
            <a:endParaRPr lang="ru-RU" sz="12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 marL="0"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Передача данных: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Ежедневная передача почасовых показаний через сотовую сеть МТС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NB-</a:t>
            </a:r>
            <a:r>
              <a:rPr lang="en-US" sz="1200" dirty="0" err="1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IoT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. В отсутствии связи хранение часового архива 1 месяц. Функция инициации передачи по объему. Удаленное обновление прошивки.</a:t>
            </a:r>
          </a:p>
          <a:p>
            <a:pPr marL="0"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Питание: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Гибридное: литиевая батарея формат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C (ER26500M)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и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/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или 9-30 Вольт, с автоматическим переключением. Возможно использование только питания от батарей. Продолжительность работы от батарей до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6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лет (в зависимости от частоты связи с сервером)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.</a:t>
            </a:r>
            <a:endParaRPr lang="ru-RU" sz="12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</p:txBody>
      </p:sp>
      <p:sp>
        <p:nvSpPr>
          <p:cNvPr id="120" name="Объект 2"/>
          <p:cNvSpPr txBox="1">
            <a:spLocks/>
          </p:cNvSpPr>
          <p:nvPr/>
        </p:nvSpPr>
        <p:spPr>
          <a:xfrm>
            <a:off x="5267325" y="738459"/>
            <a:ext cx="6589713" cy="494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Контроллер </a:t>
            </a:r>
            <a:r>
              <a:rPr lang="en-US" dirty="0"/>
              <a:t>SAURES R6</a:t>
            </a:r>
            <a:r>
              <a:rPr lang="ru-RU" dirty="0"/>
              <a:t> </a:t>
            </a:r>
            <a:r>
              <a:rPr lang="en-US" dirty="0"/>
              <a:t>NB-</a:t>
            </a:r>
            <a:r>
              <a:rPr lang="en-US" dirty="0" err="1"/>
              <a:t>IoT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427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Объект 2"/>
          <p:cNvSpPr txBox="1">
            <a:spLocks/>
          </p:cNvSpPr>
          <p:nvPr/>
        </p:nvSpPr>
        <p:spPr>
          <a:xfrm>
            <a:off x="5664199" y="1674458"/>
            <a:ext cx="5472113" cy="46342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Установка на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DIN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рейку</a:t>
            </a:r>
          </a:p>
          <a:p>
            <a:pPr marL="0"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Подключаемые устройства: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4 аналоговых и 32 цифровых каналов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Питание для внешних датчиков и устройств: 12.0 В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Интерфейсы: АЦП,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RS-485</a:t>
            </a:r>
            <a:endParaRPr lang="ru-RU" sz="12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 marL="0"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Передача данных: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Ежедневная передача почасовых показаний через сотовую сеть МТС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NB-</a:t>
            </a:r>
            <a:r>
              <a:rPr lang="en-US" sz="1200" dirty="0" err="1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IoT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. В отсутствии связи хранение часового архива 1 месяц. Функция инициации передачи по объему. Удаленное обновление прошивки.</a:t>
            </a:r>
          </a:p>
          <a:p>
            <a:pPr marL="0" indent="0">
              <a:lnSpc>
                <a:spcPct val="130000"/>
              </a:lnSpc>
              <a:spcBef>
                <a:spcPts val="1200"/>
              </a:spcBef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Три варианта питания:</a:t>
            </a:r>
          </a:p>
          <a:p>
            <a:pPr>
              <a:lnSpc>
                <a:spcPct val="130000"/>
              </a:lnSpc>
              <a:spcBef>
                <a:spcPts val="0"/>
              </a:spcBef>
              <a:buFontTx/>
              <a:buChar char="-"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Встроенный блок питания 220 Вольт в 12 Вольт.</a:t>
            </a:r>
          </a:p>
          <a:p>
            <a:pPr>
              <a:lnSpc>
                <a:spcPct val="130000"/>
              </a:lnSpc>
              <a:spcBef>
                <a:spcPts val="0"/>
              </a:spcBef>
              <a:buFontTx/>
              <a:buChar char="-"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Внешний блок питания 11-28 Вольт.</a:t>
            </a:r>
          </a:p>
          <a:p>
            <a:pPr>
              <a:lnSpc>
                <a:spcPct val="130000"/>
              </a:lnSpc>
              <a:spcBef>
                <a:spcPts val="0"/>
              </a:spcBef>
              <a:buFontTx/>
              <a:buChar char="-"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Литиевая батарея формат C (ER26500M). Продолжительность работы от батарей до 6 лет (в зависимости от частоты связи с сервером).</a:t>
            </a:r>
          </a:p>
        </p:txBody>
      </p:sp>
      <p:sp>
        <p:nvSpPr>
          <p:cNvPr id="120" name="Объект 2"/>
          <p:cNvSpPr txBox="1">
            <a:spLocks/>
          </p:cNvSpPr>
          <p:nvPr/>
        </p:nvSpPr>
        <p:spPr>
          <a:xfrm>
            <a:off x="5267325" y="738459"/>
            <a:ext cx="6589713" cy="494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074963" y="772572"/>
            <a:ext cx="8618065" cy="707886"/>
          </a:xfrm>
        </p:spPr>
        <p:txBody>
          <a:bodyPr/>
          <a:lstStyle/>
          <a:p>
            <a:r>
              <a:rPr lang="ru-RU" dirty="0"/>
              <a:t>Контроллер </a:t>
            </a:r>
            <a:r>
              <a:rPr lang="en-US" dirty="0"/>
              <a:t>SAURES R</a:t>
            </a:r>
            <a:r>
              <a:rPr lang="ru-RU" dirty="0"/>
              <a:t>7 </a:t>
            </a:r>
            <a:r>
              <a:rPr lang="en-US" dirty="0"/>
              <a:t>NB-</a:t>
            </a:r>
            <a:r>
              <a:rPr lang="en-US" dirty="0" err="1"/>
              <a:t>IoT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175" y="2036297"/>
            <a:ext cx="2960105" cy="352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23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Объект 2"/>
          <p:cNvSpPr txBox="1">
            <a:spLocks/>
          </p:cNvSpPr>
          <p:nvPr/>
        </p:nvSpPr>
        <p:spPr>
          <a:xfrm>
            <a:off x="5672139" y="1678084"/>
            <a:ext cx="5435599" cy="450205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Подключаемые устройства: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4 аналоговых канала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Интерфейсы: АЦП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 marL="0" indent="0">
              <a:lnSpc>
                <a:spcPct val="130000"/>
              </a:lnSpc>
              <a:spcBef>
                <a:spcPts val="1200"/>
              </a:spcBef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Передача данных: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Ежедневная передача почасовых показаний через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NB-IoT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сеть. В отсутствии связи хранение часового архива 1 месяц. Функция инициации передачи по объему. Удаленное обновление прошивки.</a:t>
            </a:r>
          </a:p>
          <a:p>
            <a:pPr marL="0"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Питание: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Три щелочные батареи АА. Продолжительность работы от батарей до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6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лет (в зависимости от частоты связи с сервером)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.</a:t>
            </a:r>
            <a:endParaRPr lang="ru-RU" sz="12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</p:txBody>
      </p:sp>
      <p:sp>
        <p:nvSpPr>
          <p:cNvPr id="120" name="Объект 2"/>
          <p:cNvSpPr txBox="1">
            <a:spLocks/>
          </p:cNvSpPr>
          <p:nvPr/>
        </p:nvSpPr>
        <p:spPr>
          <a:xfrm>
            <a:off x="5267326" y="738459"/>
            <a:ext cx="5272167" cy="494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1074963" y="772572"/>
            <a:ext cx="8603958" cy="707886"/>
          </a:xfrm>
        </p:spPr>
        <p:txBody>
          <a:bodyPr/>
          <a:lstStyle/>
          <a:p>
            <a:r>
              <a:rPr lang="ru-RU" dirty="0"/>
              <a:t>Контроллер </a:t>
            </a:r>
            <a:r>
              <a:rPr lang="en-US" dirty="0"/>
              <a:t>SAURES R</a:t>
            </a:r>
            <a:r>
              <a:rPr lang="ru-RU" dirty="0"/>
              <a:t>8 </a:t>
            </a:r>
            <a:r>
              <a:rPr lang="en-US" dirty="0"/>
              <a:t>NB-IoT</a:t>
            </a:r>
            <a:endParaRPr lang="ru-RU" dirty="0"/>
          </a:p>
        </p:txBody>
      </p:sp>
      <p:pic>
        <p:nvPicPr>
          <p:cNvPr id="2" name="Picture 2" descr="https://www.saures.ru/upload/iblock/37e/55y7jdqlujhun21hwf0nsoyc34eswdbo/fron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" t="17427" r="2754" b="15198"/>
          <a:stretch/>
        </p:blipFill>
        <p:spPr bwMode="auto">
          <a:xfrm>
            <a:off x="1448129" y="2491353"/>
            <a:ext cx="3439886" cy="242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690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074963" y="772572"/>
            <a:ext cx="7366119" cy="707886"/>
          </a:xfrm>
        </p:spPr>
        <p:txBody>
          <a:bodyPr/>
          <a:lstStyle/>
          <a:p>
            <a:r>
              <a:rPr lang="ru-RU" dirty="0"/>
              <a:t>Профиль и специализация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688" y="2522582"/>
            <a:ext cx="102219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Контроллеры </a:t>
            </a:r>
            <a:r>
              <a:rPr lang="ru-RU" dirty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ресурсов </a:t>
            </a:r>
            <a:r>
              <a:rPr lang="ru-RU" dirty="0" smtClean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(вода</a:t>
            </a:r>
            <a:r>
              <a:rPr lang="ru-RU" dirty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, тепло, газ, электричество</a:t>
            </a:r>
            <a:r>
              <a:rPr lang="ru-RU" dirty="0" smtClean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Умные счетчики</a:t>
            </a:r>
            <a:endParaRPr lang="ru-RU" dirty="0">
              <a:solidFill>
                <a:srgbClr val="2D2D2D"/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Датчики контроля параметров ресурсов и сред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Системы защиты от протечек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Облачный сервис сбора данных, кабинета потребителя, интеграций с внешними системами</a:t>
            </a:r>
            <a:endParaRPr lang="ru-RU" dirty="0">
              <a:solidFill>
                <a:srgbClr val="2D2D2D"/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55688" y="1673226"/>
            <a:ext cx="10080625" cy="772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Разрабатывает, производит, продает в России</a:t>
            </a:r>
            <a:r>
              <a:rPr lang="en-US" dirty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</a:t>
            </a:r>
            <a:r>
              <a:rPr lang="ru-RU" dirty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массовые и простые решения</a:t>
            </a:r>
            <a:r>
              <a:rPr lang="en-US" dirty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</a:t>
            </a:r>
            <a:r>
              <a:rPr lang="ru-RU" dirty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для автоматизации частной и коммерческой недвижимости: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571233-ED96-4C2B-8CED-73333D97036A}"/>
              </a:ext>
            </a:extLst>
          </p:cNvPr>
          <p:cNvSpPr txBox="1"/>
          <p:nvPr/>
        </p:nvSpPr>
        <p:spPr>
          <a:xfrm>
            <a:off x="1074963" y="5184774"/>
            <a:ext cx="1008062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Производственный </a:t>
            </a:r>
            <a:r>
              <a:rPr lang="ru-RU" dirty="0" smtClean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участок </a:t>
            </a:r>
            <a:r>
              <a:rPr lang="ru-RU" dirty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это отверточная сборка, прошивка, тестирование. Пайка подрядчик.</a:t>
            </a:r>
          </a:p>
        </p:txBody>
      </p:sp>
    </p:spTree>
    <p:extLst>
      <p:ext uri="{BB962C8B-B14F-4D97-AF65-F5344CB8AC3E}">
        <p14:creationId xmlns:p14="http://schemas.microsoft.com/office/powerpoint/2010/main" val="258409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Сотрудничество</a:t>
            </a:r>
          </a:p>
        </p:txBody>
      </p:sp>
    </p:spTree>
    <p:extLst>
      <p:ext uri="{BB962C8B-B14F-4D97-AF65-F5344CB8AC3E}">
        <p14:creationId xmlns:p14="http://schemas.microsoft.com/office/powerpoint/2010/main" val="78040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Объект 2"/>
          <p:cNvSpPr txBox="1">
            <a:spLocks/>
          </p:cNvSpPr>
          <p:nvPr/>
        </p:nvSpPr>
        <p:spPr>
          <a:xfrm>
            <a:off x="1065214" y="1679415"/>
            <a:ext cx="5657804" cy="459961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Уже есть в 90% частной и коммерческой недвижимости. 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За счет массовости - это самая дешевая беспроводная технология.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Стабильный интернет-канал, не зависящий от надежности специализированных беспроводных базовых станций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, отсутствие оплаты за связь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.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При использовании личного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Wi-Fi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нулевые вложения в инфраструктуру, автоматизация от одной квартиры до целого дома.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Развернутая общественная сеть может использоваться в интересах жильцов повышая удобство инфраструктуры дома или поселка.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Широкий канал передачи данных позволяющий удаленно обновлять внутреннее ПО и проводить сервисное обслуживание.</a:t>
            </a:r>
          </a:p>
        </p:txBody>
      </p:sp>
      <p:sp>
        <p:nvSpPr>
          <p:cNvPr id="120" name="Объект 2"/>
          <p:cNvSpPr txBox="1">
            <a:spLocks/>
          </p:cNvSpPr>
          <p:nvPr/>
        </p:nvSpPr>
        <p:spPr>
          <a:xfrm>
            <a:off x="5267325" y="743066"/>
            <a:ext cx="6589713" cy="494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Wi-Fi</a:t>
            </a:r>
            <a:r>
              <a:rPr lang="ru-RU" dirty="0"/>
              <a:t> от </a:t>
            </a:r>
            <a:r>
              <a:rPr lang="en-US" dirty="0"/>
              <a:t>SAURES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492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Объект 2"/>
          <p:cNvSpPr txBox="1">
            <a:spLocks/>
          </p:cNvSpPr>
          <p:nvPr/>
        </p:nvSpPr>
        <p:spPr>
          <a:xfrm>
            <a:off x="5267326" y="743049"/>
            <a:ext cx="6430095" cy="494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068745" y="1679202"/>
            <a:ext cx="5435600" cy="41689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NB-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IoT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–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это 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LTE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для интернета вещей, которым оператором МТС покрыто 90% населенных пунктов России (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  <a:hlinkClick r:id="rId3"/>
              </a:rPr>
              <a:t>КАРТА ПОКРЫТИЯ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)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Дальность действия до 10 км от базовой станции сотового оператора в пределах городской застройки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, автоматизация от одной квартиры до целого дома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Не требуется остановка собственных антенн и точек доступа, достаточно установить только контроллеры и счетчики и они сразу будут иметь выход в интернет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Устройства работают от батарейки несколько лет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Широкий канал передачи данных позволяющий удаленно обновлять внутреннее ПО и проводить сервисное обслуживание.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NB-</a:t>
            </a:r>
            <a:r>
              <a:rPr lang="en-US" dirty="0" err="1"/>
              <a:t>IoT</a:t>
            </a:r>
            <a:r>
              <a:rPr lang="ru-RU" dirty="0"/>
              <a:t> от </a:t>
            </a:r>
            <a:r>
              <a:rPr lang="en-US" dirty="0"/>
              <a:t>SAURES</a:t>
            </a:r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8126413" y="5037346"/>
            <a:ext cx="3009900" cy="1266825"/>
            <a:chOff x="6924675" y="4486275"/>
            <a:chExt cx="3009900" cy="1266825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6924675" y="4486275"/>
              <a:ext cx="3009900" cy="126682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14942" y="4685053"/>
              <a:ext cx="2429366" cy="8692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203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saures.ru/upload/iblock/73b/c1_set_80_box_docs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5688" y="1665288"/>
            <a:ext cx="4194784" cy="419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" name="Объект 2"/>
          <p:cNvSpPr txBox="1">
            <a:spLocks/>
          </p:cNvSpPr>
          <p:nvPr/>
        </p:nvSpPr>
        <p:spPr>
          <a:xfrm>
            <a:off x="5267325" y="738459"/>
            <a:ext cx="6589713" cy="494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Счетчики воды </a:t>
            </a:r>
            <a:r>
              <a:rPr lang="en-US" dirty="0"/>
              <a:t>SAURES</a:t>
            </a:r>
            <a:r>
              <a:rPr lang="ru-RU" dirty="0"/>
              <a:t> </a:t>
            </a:r>
            <a:r>
              <a:rPr lang="en-US" dirty="0"/>
              <a:t>NB-</a:t>
            </a:r>
            <a:r>
              <a:rPr lang="en-US" dirty="0" err="1"/>
              <a:t>IoT</a:t>
            </a:r>
            <a:endParaRPr lang="ru-RU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5664199" y="1665287"/>
            <a:ext cx="5472114" cy="464343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1200"/>
              </a:spcBef>
              <a:buNone/>
            </a:pP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Микропотребляющая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электроника: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Решения 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и алгоритмы в области энергосбережения для продолжительной работы от батарей. Обнаружение внешнего магнитного поля, обратного </a:t>
            </a: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потока 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воды, продолжительного подозрительного расхода.</a:t>
            </a:r>
          </a:p>
          <a:p>
            <a:pPr marL="0" indent="0">
              <a:lnSpc>
                <a:spcPct val="130000"/>
              </a:lnSpc>
              <a:spcBef>
                <a:spcPts val="1200"/>
              </a:spcBef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Передача данных: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Передача почасовых показаний через сотовую сеть раз в 3 дня. Связь на 6 лет включена в стоимость. Удаленное обновление прошивки.</a:t>
            </a:r>
          </a:p>
          <a:p>
            <a:pPr marL="0" indent="0">
              <a:lnSpc>
                <a:spcPct val="130000"/>
              </a:lnSpc>
              <a:spcBef>
                <a:spcPts val="1200"/>
              </a:spcBef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Питание: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Литиевая батарея.</a:t>
            </a:r>
          </a:p>
          <a:p>
            <a:pPr marL="0" indent="0">
              <a:lnSpc>
                <a:spcPct val="130000"/>
              </a:lnSpc>
              <a:spcBef>
                <a:spcPts val="1200"/>
              </a:spcBef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Монтаж: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Требуется только низкоквалифицированный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сантех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-монтаж, без пусконаладочных работ на объекте.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3297" y="1739994"/>
            <a:ext cx="42116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1BC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с мая 2019 года</a:t>
            </a:r>
            <a:endParaRPr lang="ru-RU" b="1" dirty="0">
              <a:solidFill>
                <a:srgbClr val="0071BC"/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56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saures.ru/upload/iblock/630/nbiot_set_80m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1904" y="2310496"/>
            <a:ext cx="3263764" cy="3263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" name="Объект 2"/>
          <p:cNvSpPr txBox="1">
            <a:spLocks/>
          </p:cNvSpPr>
          <p:nvPr/>
        </p:nvSpPr>
        <p:spPr>
          <a:xfrm>
            <a:off x="5664201" y="1665287"/>
            <a:ext cx="5472112" cy="464343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Микропотребляющая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электроника: 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Решения 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и алгоритмы в области энергосбережения для продолжительной работы от батарей. Обнаружение внешнего магнитного поля, обратного </a:t>
            </a: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потока 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воды, продолжительного подозрительного </a:t>
            </a: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расхода.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endParaRPr lang="ru-RU" sz="12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Передача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данных: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Передача почасовых показаний через сотовую сеть раз в 7 дня. Связь на 6 лет включена в стоимость. Удаленное обновление прошивки.</a:t>
            </a:r>
          </a:p>
          <a:p>
            <a:pPr marL="0" indent="0">
              <a:lnSpc>
                <a:spcPct val="130000"/>
              </a:lnSpc>
              <a:spcBef>
                <a:spcPts val="1200"/>
              </a:spcBef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Питание: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Литиевая батарея.</a:t>
            </a:r>
          </a:p>
          <a:p>
            <a:pPr marL="0" indent="0">
              <a:lnSpc>
                <a:spcPct val="130000"/>
              </a:lnSpc>
              <a:spcBef>
                <a:spcPts val="1200"/>
              </a:spcBef>
              <a:buNone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Монтаж: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Требуется только низкоквалифицированный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сантех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-монтаж, без пусконаладочных работ на объекте.</a:t>
            </a:r>
          </a:p>
        </p:txBody>
      </p:sp>
      <p:sp>
        <p:nvSpPr>
          <p:cNvPr id="120" name="Объект 2"/>
          <p:cNvSpPr txBox="1">
            <a:spLocks/>
          </p:cNvSpPr>
          <p:nvPr/>
        </p:nvSpPr>
        <p:spPr>
          <a:xfrm>
            <a:off x="5267325" y="738459"/>
            <a:ext cx="6589713" cy="494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Комплект счетчиков воды </a:t>
            </a:r>
            <a:r>
              <a:rPr lang="en-US" dirty="0"/>
              <a:t>NB-</a:t>
            </a:r>
            <a:r>
              <a:rPr lang="en-US" dirty="0" err="1"/>
              <a:t>IoT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3297" y="1739994"/>
            <a:ext cx="42116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1BC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Экономичный комплект </a:t>
            </a:r>
            <a:r>
              <a:rPr lang="ru-RU" b="1" dirty="0" smtClean="0">
                <a:solidFill>
                  <a:srgbClr val="0071BC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с единым </a:t>
            </a:r>
            <a:r>
              <a:rPr lang="ru-RU" b="1" dirty="0">
                <a:solidFill>
                  <a:srgbClr val="0071BC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радиомодулем </a:t>
            </a:r>
            <a:r>
              <a:rPr lang="en-US" b="1" dirty="0">
                <a:solidFill>
                  <a:srgbClr val="0071BC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SAURES</a:t>
            </a:r>
            <a:endParaRPr lang="ru-RU" b="1" dirty="0">
              <a:solidFill>
                <a:srgbClr val="0071BC"/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20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Объект 2"/>
          <p:cNvSpPr txBox="1">
            <a:spLocks/>
          </p:cNvSpPr>
          <p:nvPr/>
        </p:nvSpPr>
        <p:spPr>
          <a:xfrm>
            <a:off x="5664201" y="1665288"/>
            <a:ext cx="5391726" cy="349691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1200"/>
              </a:spcBef>
              <a:buNone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С начала прошлого года сняли с продаж: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Негерметичность между счетчиком и </a:t>
            </a:r>
            <a:r>
              <a:rPr lang="ru-RU" sz="1400" dirty="0" err="1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радиомодулем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.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Срок службы батарейки ER18505M при выходе раз в 3 дня примерно 3 года, нужна замена на ER26500M.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Несовершенство конструкции с оптическими датчиками.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Высокая себестоимость относительно продуктов 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заменителей из-за небольшого масштаба производства.</a:t>
            </a:r>
            <a:endParaRPr lang="ru-RU" sz="11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</p:txBody>
      </p:sp>
      <p:sp>
        <p:nvSpPr>
          <p:cNvPr id="120" name="Объект 2"/>
          <p:cNvSpPr txBox="1">
            <a:spLocks/>
          </p:cNvSpPr>
          <p:nvPr/>
        </p:nvSpPr>
        <p:spPr>
          <a:xfrm>
            <a:off x="5267325" y="738459"/>
            <a:ext cx="6589713" cy="494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074963" y="772572"/>
            <a:ext cx="6117380" cy="707886"/>
          </a:xfrm>
        </p:spPr>
        <p:txBody>
          <a:bodyPr/>
          <a:lstStyle/>
          <a:p>
            <a:r>
              <a:rPr lang="ru-RU" dirty="0"/>
              <a:t>Проблемы и развитие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990" y="2701635"/>
            <a:ext cx="4401829" cy="300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0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Объект 2"/>
          <p:cNvSpPr txBox="1">
            <a:spLocks/>
          </p:cNvSpPr>
          <p:nvPr/>
        </p:nvSpPr>
        <p:spPr>
          <a:xfrm>
            <a:off x="989564" y="1786586"/>
            <a:ext cx="9642414" cy="243628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Интеграция вашего оборудования в наше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облако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Совместные продукты с использованием наших наработок 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Wi-Fi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или 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NB-IoT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Разработка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новых изделий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на базе наших наработок на заказ под вашей маркой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Производство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наших изделий под вашей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маркой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Размещение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наших заказов по пайке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электроники</a:t>
            </a:r>
            <a:endParaRPr lang="ru-RU" sz="12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</p:txBody>
      </p:sp>
      <p:sp>
        <p:nvSpPr>
          <p:cNvPr id="120" name="Объект 2"/>
          <p:cNvSpPr txBox="1">
            <a:spLocks/>
          </p:cNvSpPr>
          <p:nvPr/>
        </p:nvSpPr>
        <p:spPr>
          <a:xfrm>
            <a:off x="5267325" y="738459"/>
            <a:ext cx="6589713" cy="494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Сотрудничество</a:t>
            </a:r>
          </a:p>
        </p:txBody>
      </p:sp>
    </p:spTree>
    <p:extLst>
      <p:ext uri="{BB962C8B-B14F-4D97-AF65-F5344CB8AC3E}">
        <p14:creationId xmlns:p14="http://schemas.microsoft.com/office/powerpoint/2010/main" val="187589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688" y="1365760"/>
            <a:ext cx="5973511" cy="63596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99183" y="2361457"/>
            <a:ext cx="53387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>
                <a:solidFill>
                  <a:srgbClr val="2D2D2D"/>
                </a:solidFill>
                <a:latin typeface="Gotham Pro" panose="02000503040000020004" pitchFamily="50" charset="0"/>
                <a:cs typeface="Gotham Pro" panose="02000503040000020004" pitchFamily="50" charset="0"/>
              </a:rPr>
              <a:t>Телефон: + 7 (495) 558-62-69</a:t>
            </a:r>
          </a:p>
          <a:p>
            <a:pPr>
              <a:lnSpc>
                <a:spcPct val="150000"/>
              </a:lnSpc>
            </a:pPr>
            <a:r>
              <a:rPr lang="ru-RU" sz="1600" dirty="0">
                <a:solidFill>
                  <a:srgbClr val="2D2D2D"/>
                </a:solidFill>
                <a:latin typeface="Gotham Pro" panose="02000503040000020004" pitchFamily="50" charset="0"/>
                <a:cs typeface="Gotham Pro" panose="02000503040000020004" pitchFamily="50" charset="0"/>
              </a:rPr>
              <a:t>Почта: </a:t>
            </a:r>
            <a:r>
              <a:rPr lang="ru-RU" sz="1600" dirty="0">
                <a:solidFill>
                  <a:srgbClr val="2D2D2D"/>
                </a:solidFill>
                <a:latin typeface="Gotham Pro" panose="02000503040000020004" pitchFamily="50" charset="0"/>
                <a:cs typeface="Gotham Pro" panose="02000503040000020004" pitchFamily="50" charset="0"/>
                <a:hlinkClick r:id="rId4"/>
              </a:rPr>
              <a:t>info@saures.ru</a:t>
            </a:r>
            <a:r>
              <a:rPr lang="ru-RU" sz="1600" dirty="0">
                <a:solidFill>
                  <a:srgbClr val="2D2D2D"/>
                </a:solidFill>
                <a:latin typeface="Gotham Pro" panose="02000503040000020004" pitchFamily="50" charset="0"/>
                <a:cs typeface="Gotham Pro" panose="02000503040000020004" pitchFamily="50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1600" dirty="0">
                <a:solidFill>
                  <a:srgbClr val="2D2D2D"/>
                </a:solidFill>
                <a:latin typeface="Gotham Pro" panose="02000503040000020004" pitchFamily="50" charset="0"/>
                <a:cs typeface="Gotham Pro" panose="02000503040000020004" pitchFamily="50" charset="0"/>
              </a:rPr>
              <a:t>Сайт: </a:t>
            </a:r>
            <a:r>
              <a:rPr lang="ru-RU" sz="1600" dirty="0">
                <a:solidFill>
                  <a:srgbClr val="2D2D2D"/>
                </a:solidFill>
                <a:latin typeface="Gotham Pro" panose="02000503040000020004" pitchFamily="50" charset="0"/>
                <a:cs typeface="Gotham Pro" panose="02000503040000020004" pitchFamily="50" charset="0"/>
                <a:hlinkClick r:id="rId5"/>
              </a:rPr>
              <a:t>https://www.saures.ru</a:t>
            </a:r>
            <a:r>
              <a:rPr lang="ru-RU" sz="1600" dirty="0">
                <a:solidFill>
                  <a:srgbClr val="2D2D2D"/>
                </a:solidFill>
                <a:latin typeface="Gotham Pro" panose="02000503040000020004" pitchFamily="50" charset="0"/>
                <a:cs typeface="Gotham Pro" panose="02000503040000020004" pitchFamily="50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1600" dirty="0">
                <a:solidFill>
                  <a:srgbClr val="2D2D2D"/>
                </a:solidFill>
                <a:latin typeface="Gotham Pro" panose="02000503040000020004" pitchFamily="50" charset="0"/>
                <a:cs typeface="Gotham Pro" panose="02000503040000020004" pitchFamily="50" charset="0"/>
              </a:rPr>
              <a:t>Адрес: Москва, Малая </a:t>
            </a:r>
            <a:r>
              <a:rPr lang="ru-RU" sz="1600" dirty="0" err="1">
                <a:solidFill>
                  <a:srgbClr val="2D2D2D"/>
                </a:solidFill>
                <a:latin typeface="Gotham Pro" panose="02000503040000020004" pitchFamily="50" charset="0"/>
                <a:cs typeface="Gotham Pro" panose="02000503040000020004" pitchFamily="50" charset="0"/>
              </a:rPr>
              <a:t>Юшуньская</a:t>
            </a:r>
            <a:r>
              <a:rPr lang="ru-RU" sz="1600" dirty="0">
                <a:solidFill>
                  <a:srgbClr val="2D2D2D"/>
                </a:solidFill>
                <a:latin typeface="Gotham Pro" panose="02000503040000020004" pitchFamily="50" charset="0"/>
                <a:cs typeface="Gotham Pro" panose="02000503040000020004" pitchFamily="50" charset="0"/>
              </a:rPr>
              <a:t>, 1к1</a:t>
            </a:r>
          </a:p>
          <a:p>
            <a:pPr>
              <a:lnSpc>
                <a:spcPct val="150000"/>
              </a:lnSpc>
            </a:pPr>
            <a:r>
              <a:rPr lang="ru-RU" sz="1600" dirty="0">
                <a:solidFill>
                  <a:srgbClr val="2D2D2D"/>
                </a:solidFill>
                <a:latin typeface="Gotham Pro" panose="02000503040000020004" pitchFamily="50" charset="0"/>
                <a:cs typeface="Gotham Pro" panose="02000503040000020004" pitchFamily="50" charset="0"/>
              </a:rPr>
              <a:t>График работы: </a:t>
            </a:r>
            <a:r>
              <a:rPr lang="ru-RU" sz="1600" dirty="0" err="1">
                <a:solidFill>
                  <a:srgbClr val="2D2D2D"/>
                </a:solidFill>
                <a:latin typeface="Gotham Pro" panose="02000503040000020004" pitchFamily="50" charset="0"/>
                <a:cs typeface="Gotham Pro" panose="02000503040000020004" pitchFamily="50" charset="0"/>
              </a:rPr>
              <a:t>пн-пт</a:t>
            </a:r>
            <a:r>
              <a:rPr lang="ru-RU" sz="1600" dirty="0">
                <a:solidFill>
                  <a:srgbClr val="2D2D2D"/>
                </a:solidFill>
                <a:latin typeface="Gotham Pro" panose="02000503040000020004" pitchFamily="50" charset="0"/>
                <a:cs typeface="Gotham Pro" panose="02000503040000020004" pitchFamily="50" charset="0"/>
              </a:rPr>
              <a:t> 10:00 – 19:00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EE909DDE-688F-4908-A643-C41359B2523D}"/>
              </a:ext>
            </a:extLst>
          </p:cNvPr>
          <p:cNvGrpSpPr/>
          <p:nvPr/>
        </p:nvGrpSpPr>
        <p:grpSpPr>
          <a:xfrm>
            <a:off x="1055688" y="4660182"/>
            <a:ext cx="4484299" cy="838869"/>
            <a:chOff x="1100469" y="4536269"/>
            <a:chExt cx="4484299" cy="838869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1100469" y="4536269"/>
              <a:ext cx="4484299" cy="838869"/>
              <a:chOff x="1137746" y="4117003"/>
              <a:chExt cx="4484299" cy="838869"/>
            </a:xfrm>
          </p:grpSpPr>
          <p:sp>
            <p:nvSpPr>
              <p:cNvPr id="12" name="Объект 2"/>
              <p:cNvSpPr txBox="1">
                <a:spLocks/>
              </p:cNvSpPr>
              <p:nvPr/>
            </p:nvSpPr>
            <p:spPr>
              <a:xfrm>
                <a:off x="1442545" y="4117003"/>
                <a:ext cx="3766328" cy="372097"/>
              </a:xfrm>
              <a:prstGeom prst="rect">
                <a:avLst/>
              </a:prstGeom>
            </p:spPr>
            <p:txBody>
              <a:bodyPr vert="horz" lIns="91440" tIns="45720" rIns="91440" bIns="45720" rtlCol="0" anchor="t" anchorCtr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spcBef>
                    <a:spcPts val="0"/>
                  </a:spcBef>
                  <a:buNone/>
                </a:pPr>
                <a:r>
                  <a:rPr lang="en-US" sz="1400" dirty="0">
                    <a:solidFill>
                      <a:schemeClr val="bg2">
                        <a:lumMod val="25000"/>
                      </a:schemeClr>
                    </a:solidFill>
                    <a:latin typeface="Gotham Pro" panose="02000503040000020004" pitchFamily="2" charset="0"/>
                    <a:cs typeface="Gotham Pro" panose="02000503040000020004" pitchFamily="2" charset="0"/>
                    <a:hlinkClick r:id="rId6"/>
                  </a:rPr>
                  <a:t>https://vk.com/saures_ru</a:t>
                </a:r>
                <a:endParaRPr lang="ru-RU" sz="1400" dirty="0">
                  <a:solidFill>
                    <a:schemeClr val="bg2">
                      <a:lumMod val="25000"/>
                    </a:schemeClr>
                  </a:solidFill>
                  <a:latin typeface="Gotham Pro" panose="02000503040000020004" pitchFamily="2" charset="0"/>
                  <a:cs typeface="Gotham Pro" panose="02000503040000020004" pitchFamily="2" charset="0"/>
                </a:endParaRPr>
              </a:p>
              <a:p>
                <a:pPr marL="0" indent="0">
                  <a:lnSpc>
                    <a:spcPct val="13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endParaRPr lang="ru-RU" sz="1400" dirty="0">
                  <a:solidFill>
                    <a:schemeClr val="bg2">
                      <a:lumMod val="25000"/>
                    </a:schemeClr>
                  </a:solidFill>
                  <a:latin typeface="Gotham Pro" panose="02000503040000020004" pitchFamily="2" charset="0"/>
                  <a:cs typeface="Gotham Pro" panose="02000503040000020004" pitchFamily="2" charset="0"/>
                </a:endParaRPr>
              </a:p>
            </p:txBody>
          </p:sp>
          <p:grpSp>
            <p:nvGrpSpPr>
              <p:cNvPr id="11" name="Группа 10"/>
              <p:cNvGrpSpPr/>
              <p:nvPr/>
            </p:nvGrpSpPr>
            <p:grpSpPr>
              <a:xfrm>
                <a:off x="1137746" y="4583775"/>
                <a:ext cx="4484299" cy="372097"/>
                <a:chOff x="1137746" y="4583775"/>
                <a:chExt cx="4484299" cy="372097"/>
              </a:xfrm>
            </p:grpSpPr>
            <p:sp>
              <p:nvSpPr>
                <p:cNvPr id="45" name="Объект 2"/>
                <p:cNvSpPr txBox="1">
                  <a:spLocks/>
                </p:cNvSpPr>
                <p:nvPr/>
              </p:nvSpPr>
              <p:spPr>
                <a:xfrm>
                  <a:off x="1455366" y="4583775"/>
                  <a:ext cx="4166679" cy="372097"/>
                </a:xfrm>
                <a:prstGeom prst="rect">
                  <a:avLst/>
                </a:prstGeom>
              </p:spPr>
              <p:txBody>
                <a:bodyPr vert="horz" lIns="91440" tIns="45720" rIns="91440" bIns="45720" rtlCol="0" anchor="t" anchorCtr="0">
                  <a:noAutofit/>
                </a:bodyPr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lnSpc>
                      <a:spcPct val="130000"/>
                    </a:lnSpc>
                    <a:spcBef>
                      <a:spcPts val="0"/>
                    </a:spcBef>
                    <a:buNone/>
                  </a:pPr>
                  <a:r>
                    <a:rPr lang="en-US" sz="1400" dirty="0">
                      <a:solidFill>
                        <a:schemeClr val="bg2">
                          <a:lumMod val="25000"/>
                        </a:schemeClr>
                      </a:solidFill>
                      <a:latin typeface="Gotham Pro" panose="02000503040000020004" pitchFamily="2" charset="0"/>
                      <a:cs typeface="Gotham Pro" panose="02000503040000020004" pitchFamily="2" charset="0"/>
                      <a:hlinkClick r:id="rId7"/>
                    </a:rPr>
                    <a:t>https://www.youtube.com/saures</a:t>
                  </a:r>
                  <a:endParaRPr lang="ru-RU" sz="1400" dirty="0">
                    <a:solidFill>
                      <a:schemeClr val="bg2">
                        <a:lumMod val="25000"/>
                      </a:schemeClr>
                    </a:solidFill>
                    <a:latin typeface="Gotham Pro" panose="02000503040000020004" pitchFamily="2" charset="0"/>
                    <a:cs typeface="Gotham Pro" panose="02000503040000020004" pitchFamily="2" charset="0"/>
                  </a:endParaRPr>
                </a:p>
              </p:txBody>
            </p:sp>
            <p:pic>
              <p:nvPicPr>
                <p:cNvPr id="6" name="Рисунок 5"/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37746" y="4616611"/>
                  <a:ext cx="304800" cy="304800"/>
                </a:xfrm>
                <a:prstGeom prst="rect">
                  <a:avLst/>
                </a:prstGeom>
              </p:spPr>
            </p:pic>
          </p:grpSp>
        </p:grpSp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9"/>
            <a:srcRect l="2506" t="3371" r="1" b="2891"/>
            <a:stretch/>
          </p:blipFill>
          <p:spPr>
            <a:xfrm>
              <a:off x="1100469" y="4565386"/>
              <a:ext cx="304799" cy="3047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136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2"/>
          <p:cNvSpPr txBox="1">
            <a:spLocks/>
          </p:cNvSpPr>
          <p:nvPr/>
        </p:nvSpPr>
        <p:spPr>
          <a:xfrm>
            <a:off x="319768" y="2351220"/>
            <a:ext cx="11519807" cy="30970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en-US" sz="20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>
          <a:xfrm rot="16200000">
            <a:off x="-2450752" y="3075057"/>
            <a:ext cx="5968301" cy="707886"/>
          </a:xfrm>
        </p:spPr>
        <p:txBody>
          <a:bodyPr/>
          <a:lstStyle/>
          <a:p>
            <a:r>
              <a:rPr lang="ru-RU" dirty="0"/>
              <a:t>Общая схема работы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6720" y="263836"/>
            <a:ext cx="9183260" cy="6330328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9349085" y="3152775"/>
            <a:ext cx="2859868" cy="2400300"/>
          </a:xfrm>
          <a:prstGeom prst="roundRect">
            <a:avLst>
              <a:gd name="adj" fmla="val 9921"/>
            </a:avLst>
          </a:prstGeom>
          <a:solidFill>
            <a:schemeClr val="bg1"/>
          </a:solidFill>
          <a:ln>
            <a:noFill/>
          </a:ln>
          <a:effectLst>
            <a:outerShdw blurRad="1524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8" name="Группа 17"/>
          <p:cNvGrpSpPr/>
          <p:nvPr/>
        </p:nvGrpSpPr>
        <p:grpSpPr>
          <a:xfrm>
            <a:off x="9527963" y="3327400"/>
            <a:ext cx="2763760" cy="1982057"/>
            <a:chOff x="4162426" y="1909910"/>
            <a:chExt cx="3237226" cy="1931376"/>
          </a:xfrm>
        </p:grpSpPr>
        <p:sp>
          <p:nvSpPr>
            <p:cNvPr id="19" name="TextBox 18"/>
            <p:cNvSpPr txBox="1"/>
            <p:nvPr/>
          </p:nvSpPr>
          <p:spPr>
            <a:xfrm>
              <a:off x="4162426" y="2176804"/>
              <a:ext cx="3237226" cy="16644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ru-RU" sz="1000" dirty="0">
                  <a:latin typeface="Gotham Pro" panose="02000503040000020004" pitchFamily="2" charset="0"/>
                  <a:cs typeface="Gotham Pro" panose="02000503040000020004" pitchFamily="2" charset="0"/>
                </a:rPr>
                <a:t>Датчики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ru-RU" sz="1000" dirty="0">
                  <a:latin typeface="Gotham Pro" panose="02000503040000020004" pitchFamily="2" charset="0"/>
                  <a:cs typeface="Gotham Pro" panose="02000503040000020004" pitchFamily="2" charset="0"/>
                </a:rPr>
                <a:t>Счетчики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ru-RU" sz="1000" dirty="0">
                  <a:latin typeface="Gotham Pro" panose="02000503040000020004" pitchFamily="2" charset="0"/>
                  <a:cs typeface="Gotham Pro" panose="02000503040000020004" pitchFamily="2" charset="0"/>
                </a:rPr>
                <a:t>Краны, реле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ru-RU" sz="1000" dirty="0">
                  <a:latin typeface="Gotham Pro" panose="02000503040000020004" pitchFamily="2" charset="0"/>
                  <a:cs typeface="Gotham Pro" panose="02000503040000020004" pitchFamily="2" charset="0"/>
                </a:rPr>
                <a:t>Контроллеры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ru-RU" sz="1000" dirty="0">
                  <a:latin typeface="Gotham Pro" panose="02000503040000020004" pitchFamily="2" charset="0"/>
                  <a:cs typeface="Gotham Pro" panose="02000503040000020004" pitchFamily="2" charset="0"/>
                </a:rPr>
                <a:t>Облачный сервис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ru-RU" sz="1000" dirty="0">
                  <a:latin typeface="Gotham Pro" panose="02000503040000020004" pitchFamily="2" charset="0"/>
                  <a:cs typeface="Gotham Pro" panose="02000503040000020004" pitchFamily="2" charset="0"/>
                </a:rPr>
                <a:t>Мобильные приложения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ru-RU" sz="1000" dirty="0">
                  <a:latin typeface="Gotham Pro" panose="02000503040000020004" pitchFamily="2" charset="0"/>
                  <a:cs typeface="Gotham Pro" panose="02000503040000020004" pitchFamily="2" charset="0"/>
                </a:rPr>
                <a:t>Интеграции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162428" y="1909910"/>
              <a:ext cx="2843961" cy="2999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/>
                <a:t>Составляющие системы:</a:t>
              </a: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11839575" y="3152775"/>
            <a:ext cx="369377" cy="2400300"/>
          </a:xfrm>
          <a:prstGeom prst="rect">
            <a:avLst/>
          </a:prstGeom>
          <a:solidFill>
            <a:srgbClr val="0071B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85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062037" y="2320162"/>
            <a:ext cx="10067925" cy="1938992"/>
          </a:xfrm>
        </p:spPr>
        <p:txBody>
          <a:bodyPr/>
          <a:lstStyle/>
          <a:p>
            <a:r>
              <a:rPr lang="ru-RU" dirty="0"/>
              <a:t>Программное обеспечение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28428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1055688" y="1674589"/>
            <a:ext cx="4790929" cy="463413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Выделенный сервер в современном надежном дата-центре в Московской области на Российской ОС </a:t>
            </a:r>
            <a:r>
              <a:rPr lang="ru-RU" sz="1400" dirty="0" err="1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АльтЛинукс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ПО 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SAURES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внесено в реестр Российского ПО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ПО 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SAURES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зарегистрировано в Роспатенте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Зарегистрированный товарный знак 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SAURES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Компания 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SAURES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официальный оператор персональных данных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Для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потребителя не требуется покупка, установка, обслуживание никакого ПО и серверов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5267325" y="738459"/>
            <a:ext cx="6491689" cy="494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1074963" y="772572"/>
            <a:ext cx="7300717" cy="707886"/>
          </a:xfrm>
        </p:spPr>
        <p:txBody>
          <a:bodyPr/>
          <a:lstStyle/>
          <a:p>
            <a:r>
              <a:rPr lang="ru-RU" dirty="0"/>
              <a:t>Облачный сервис </a:t>
            </a:r>
            <a:r>
              <a:rPr lang="en-US" dirty="0"/>
              <a:t>SAURES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900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7325" y="1677988"/>
            <a:ext cx="7249784" cy="5180484"/>
          </a:xfrm>
          <a:prstGeom prst="rect">
            <a:avLst/>
          </a:prstGeom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5267325" y="738459"/>
            <a:ext cx="6491689" cy="494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/>
              <a:t>Доступ к серверу </a:t>
            </a:r>
            <a:r>
              <a:rPr lang="en-US"/>
              <a:t>SAURES</a:t>
            </a:r>
            <a:endParaRPr lang="ru-RU" dirty="0"/>
          </a:p>
        </p:txBody>
      </p:sp>
      <p:grpSp>
        <p:nvGrpSpPr>
          <p:cNvPr id="14" name="Группа 13"/>
          <p:cNvGrpSpPr/>
          <p:nvPr/>
        </p:nvGrpSpPr>
        <p:grpSpPr>
          <a:xfrm>
            <a:off x="1074963" y="3008200"/>
            <a:ext cx="4735286" cy="1592236"/>
            <a:chOff x="0" y="3411233"/>
            <a:chExt cx="4735286" cy="1592236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0" y="3411233"/>
              <a:ext cx="4735286" cy="159223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1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4749" y="3675875"/>
              <a:ext cx="4141788" cy="1150036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1068388" y="1677988"/>
            <a:ext cx="10080625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Доступ к данным возможен через любой </a:t>
            </a:r>
            <a:r>
              <a:rPr lang="ru-RU" dirty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  <a:hlinkClick r:id="rId5"/>
              </a:rPr>
              <a:t>веб-браузер</a:t>
            </a:r>
            <a:r>
              <a:rPr lang="ru-RU" dirty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</a:t>
            </a:r>
            <a:endParaRPr lang="en-US" dirty="0">
              <a:solidFill>
                <a:srgbClr val="2D2D2D"/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>
              <a:lnSpc>
                <a:spcPct val="130000"/>
              </a:lnSpc>
            </a:pPr>
            <a:r>
              <a:rPr lang="ru-RU" dirty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и через мобильные приложения </a:t>
            </a:r>
            <a:r>
              <a:rPr lang="en-US" dirty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SAURES </a:t>
            </a:r>
            <a:r>
              <a:rPr lang="ru-RU" dirty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для смартфонов </a:t>
            </a:r>
            <a:endParaRPr lang="en-US" dirty="0">
              <a:solidFill>
                <a:srgbClr val="2D2D2D"/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>
              <a:lnSpc>
                <a:spcPct val="130000"/>
              </a:lnSpc>
            </a:pPr>
            <a:r>
              <a:rPr lang="ru-RU" dirty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под управлением </a:t>
            </a:r>
            <a:r>
              <a:rPr lang="en-US" dirty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Android </a:t>
            </a:r>
            <a:r>
              <a:rPr lang="ru-RU" dirty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и </a:t>
            </a:r>
            <a:r>
              <a:rPr lang="en-US" dirty="0">
                <a:solidFill>
                  <a:srgbClr val="2D2D2D"/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iOS.</a:t>
            </a:r>
            <a:endParaRPr lang="ru-RU" dirty="0">
              <a:solidFill>
                <a:srgbClr val="2D2D2D"/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04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5025" y="1631593"/>
            <a:ext cx="6908632" cy="3414045"/>
          </a:xfrm>
          <a:prstGeom prst="rect">
            <a:avLst/>
          </a:prstGeom>
          <a:effectLst>
            <a:outerShdw blurRad="1651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055688" y="1678541"/>
            <a:ext cx="3879337" cy="441745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Специальный интерфейс для потребителя ресурсов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Доступ к расходу ресурсов с группировкой час, день, месяц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Графики по датчикам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Включение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/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выключение реле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Открытие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/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закрытие кранов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Управление устройствами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Предоставление доступа другим лицам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Журнал действий и событий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Контроль аварийных ситуаций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ru-RU" sz="14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5267325" y="738459"/>
            <a:ext cx="6491689" cy="494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1074963" y="772572"/>
            <a:ext cx="4613764" cy="707886"/>
          </a:xfrm>
        </p:spPr>
        <p:txBody>
          <a:bodyPr/>
          <a:lstStyle/>
          <a:p>
            <a:r>
              <a:rPr lang="ru-RU" dirty="0"/>
              <a:t>Личный кабинет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1740" y="3709992"/>
            <a:ext cx="6125244" cy="2844215"/>
          </a:xfrm>
          <a:prstGeom prst="rect">
            <a:avLst/>
          </a:prstGeom>
          <a:effectLst>
            <a:outerShdw blurRad="1651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643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1055688" y="1678541"/>
            <a:ext cx="4211637" cy="48528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Специальный интерфейс для Администратора, Оператора, Инженера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Ввод множества объектов в эксплуатацию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Контроль всего парка устройств по дому, предприятию или проекту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Выдача прав доступа потребителям к личному кабинету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Выдача прав доступа сотрудникам компании к кабинету администратора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Управление устройствами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Контроль аварийных ситуаций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Выгрузка отчетов по всем объектам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Интеграция с другими системами используя 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API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ru-RU" sz="14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5267325" y="738459"/>
            <a:ext cx="6491689" cy="494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76898" y="1749522"/>
            <a:ext cx="6523503" cy="3101152"/>
          </a:xfrm>
          <a:prstGeom prst="rect">
            <a:avLst/>
          </a:prstGeom>
          <a:effectLst>
            <a:outerShdw blurRad="1651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73256" y="3626354"/>
            <a:ext cx="2727145" cy="2905075"/>
          </a:xfrm>
          <a:prstGeom prst="rect">
            <a:avLst/>
          </a:prstGeom>
          <a:effectLst>
            <a:outerShdw blurRad="1651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1074963" y="772572"/>
            <a:ext cx="7003840" cy="707886"/>
          </a:xfrm>
        </p:spPr>
        <p:txBody>
          <a:bodyPr/>
          <a:lstStyle/>
          <a:p>
            <a:r>
              <a:rPr lang="ru-RU" dirty="0"/>
              <a:t>Кабинет администратора</a:t>
            </a:r>
          </a:p>
        </p:txBody>
      </p:sp>
    </p:spTree>
    <p:extLst>
      <p:ext uri="{BB962C8B-B14F-4D97-AF65-F5344CB8AC3E}">
        <p14:creationId xmlns:p14="http://schemas.microsoft.com/office/powerpoint/2010/main" val="214098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1074963" y="1647024"/>
            <a:ext cx="5922996" cy="480919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Передача показаний воды на </a:t>
            </a:r>
            <a:r>
              <a:rPr lang="en-US" sz="1400" b="1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MOS.RU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и МОСВОДОКАНАЛ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Передача показаний воды, тепла, электроэнергии в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МосОблЕИРЦ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Обмен с учетной системой файлами в формате </a:t>
            </a:r>
            <a:r>
              <a:rPr lang="en-US" sz="1400" b="1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Excel/CSV</a:t>
            </a:r>
            <a:endParaRPr lang="ru-RU" sz="1400" b="1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Встроенная интеграция в «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1C:Учет в управляющих компаниях ЖКХ, ТСЖ, ЖСК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»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Самостоятельная интеграция в свою учетную систему и в свое мобильное приложение, используя простое </a:t>
            </a:r>
            <a:r>
              <a:rPr lang="en-US" sz="1400" b="1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REST API (HTML)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 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  <a:hlinkClick r:id="rId2"/>
              </a:rPr>
              <a:t>https://api.saures.ru/doc/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Встроенная интеграция с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Умный дом Яндекс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, 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Чат-бот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Telegram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Модуль для встраивания в </a:t>
            </a:r>
            <a:r>
              <a:rPr lang="ru-RU" sz="1400" b="1" dirty="0" err="1">
                <a:solidFill>
                  <a:schemeClr val="bg2">
                    <a:lumMod val="25000"/>
                  </a:schemeClr>
                </a:solidFill>
                <a:latin typeface="Gotham Pro" panose="02000503040000020004" pitchFamily="2" charset="0"/>
                <a:cs typeface="Gotham Pro" panose="02000503040000020004" pitchFamily="2" charset="0"/>
              </a:rPr>
              <a:t>Iridium</a:t>
            </a:r>
            <a:endParaRPr lang="ru-RU" sz="1400" b="1" dirty="0">
              <a:solidFill>
                <a:schemeClr val="bg2">
                  <a:lumMod val="25000"/>
                </a:schemeClr>
              </a:solidFill>
              <a:latin typeface="Gotham Pro" panose="02000503040000020004" pitchFamily="2" charset="0"/>
              <a:cs typeface="Gotham Pro" panose="02000503040000020004" pitchFamily="2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5267325" y="738459"/>
            <a:ext cx="6491689" cy="4946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/>
              <a:t>Интеграция с сервером </a:t>
            </a:r>
            <a:r>
              <a:rPr lang="en-US"/>
              <a:t>SAURES</a:t>
            </a:r>
            <a:endParaRPr lang="ru-RU" dirty="0"/>
          </a:p>
        </p:txBody>
      </p:sp>
      <p:pic>
        <p:nvPicPr>
          <p:cNvPr id="4100" name="Picture 4" descr="https://smartprogress.do/uploadImages/0011222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46547" y="1905184"/>
            <a:ext cx="1524095" cy="801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8664" y="4753989"/>
            <a:ext cx="1562099" cy="7262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181" t="26434" r="29483" b="24709"/>
          <a:stretch/>
        </p:blipFill>
        <p:spPr>
          <a:xfrm>
            <a:off x="8089356" y="3370751"/>
            <a:ext cx="2185945" cy="90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82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1BC"/>
        </a:solidFill>
        <a:ln>
          <a:noFill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30402</TotalTime>
  <Words>1574</Words>
  <Application>Microsoft Office PowerPoint</Application>
  <PresentationFormat>Широкоэкранный</PresentationFormat>
  <Paragraphs>204</Paragraphs>
  <Slides>27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Gotham Pro</vt:lpstr>
      <vt:lpstr>MS Shell Dlg 2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автоматического учета ресурсов</dc:title>
  <dc:creator>Владимир Лосев</dc:creator>
  <cp:lastModifiedBy>Владимир Лосев</cp:lastModifiedBy>
  <cp:revision>1015</cp:revision>
  <cp:lastPrinted>2020-08-01T18:18:43Z</cp:lastPrinted>
  <dcterms:created xsi:type="dcterms:W3CDTF">2016-07-19T10:07:56Z</dcterms:created>
  <dcterms:modified xsi:type="dcterms:W3CDTF">2024-05-20T20:23:13Z</dcterms:modified>
</cp:coreProperties>
</file>